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35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1pPr>
    <a:lvl2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2pPr>
    <a:lvl3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3pPr>
    <a:lvl4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4pPr>
    <a:lvl5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5pPr>
    <a:lvl6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6pPr>
    <a:lvl7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7pPr>
    <a:lvl8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8pPr>
    <a:lvl9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chin"/>
          <a:ea typeface="Cochin"/>
          <a:cs typeface="Cochin"/>
        </a:font>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
          <a:latin typeface="Cochin"/>
          <a:ea typeface="Cochin"/>
          <a:cs typeface="Cochi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Cochin"/>
          <a:ea typeface="Cochin"/>
          <a:cs typeface="Cochi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Cochin"/>
          <a:ea typeface="Cochin"/>
          <a:cs typeface="Cochi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Cochin"/>
          <a:ea typeface="Cochin"/>
          <a:cs typeface="Cochin"/>
        </a:font>
        <a:srgbClr val="5151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D2D9E6"/>
          </a:solidFill>
        </a:fill>
      </a:tcStyle>
    </a:wholeTbl>
    <a:band2H>
      <a:tcTxStyle/>
      <a:tcStyle>
        <a:tcBdr/>
        <a:fill>
          <a:solidFill>
            <a:srgbClr val="EAEDF3"/>
          </a:solidFill>
        </a:fill>
      </a:tcStyle>
    </a:band2H>
    <a:firstCol>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1"/>
          </a:solidFill>
        </a:fill>
      </a:tcStyle>
    </a:firstCol>
    <a:la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381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1"/>
          </a:solidFill>
        </a:fill>
      </a:tcStyle>
    </a:lastRow>
    <a:fir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381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1"/>
          </a:solidFill>
        </a:fill>
      </a:tcStyle>
    </a:firstRow>
  </a:tblStyle>
  <a:tblStyle styleId="{EEE7283C-3CF3-47DC-8721-378D4A62B228}" styleName="">
    <a:tblBg/>
    <a:wholeTbl>
      <a:tcTxStyle b="off" i="off">
        <a:font>
          <a:latin typeface="Cochin"/>
          <a:ea typeface="Cochin"/>
          <a:cs typeface="Cochin"/>
        </a:font>
        <a:srgbClr val="5151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F4E5CD"/>
          </a:solidFill>
        </a:fill>
      </a:tcStyle>
    </a:wholeTbl>
    <a:band2H>
      <a:tcTxStyle/>
      <a:tcStyle>
        <a:tcBdr/>
        <a:fill>
          <a:solidFill>
            <a:srgbClr val="FAF2E8"/>
          </a:solidFill>
        </a:fill>
      </a:tcStyle>
    </a:band2H>
    <a:firstCol>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3"/>
          </a:solidFill>
        </a:fill>
      </a:tcStyle>
    </a:firstCol>
    <a:la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381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3"/>
          </a:solidFill>
        </a:fill>
      </a:tcStyle>
    </a:lastRow>
    <a:fir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381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3"/>
          </a:solidFill>
        </a:fill>
      </a:tcStyle>
    </a:firstRow>
  </a:tblStyle>
  <a:tblStyle styleId="{CF821DB8-F4EB-4A41-A1BA-3FCAFE7338EE}" styleName="">
    <a:tblBg/>
    <a:wholeTbl>
      <a:tcTxStyle b="off" i="off">
        <a:font>
          <a:latin typeface="Cochin"/>
          <a:ea typeface="Cochin"/>
          <a:cs typeface="Cochin"/>
        </a:font>
        <a:srgbClr val="5151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D9D2DB"/>
          </a:solidFill>
        </a:fill>
      </a:tcStyle>
    </a:wholeTbl>
    <a:band2H>
      <a:tcTxStyle/>
      <a:tcStyle>
        <a:tcBdr/>
        <a:fill>
          <a:solidFill>
            <a:srgbClr val="EDEAEE"/>
          </a:solidFill>
        </a:fill>
      </a:tcStyle>
    </a:band2H>
    <a:firstCol>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6"/>
          </a:solidFill>
        </a:fill>
      </a:tcStyle>
    </a:firstCol>
    <a:la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381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6"/>
          </a:solidFill>
        </a:fill>
      </a:tcStyle>
    </a:lastRow>
    <a:fir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381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chemeClr val="accent6"/>
          </a:solidFill>
        </a:fill>
      </a:tcStyle>
    </a:firstRow>
  </a:tblStyle>
  <a:tblStyle styleId="{33BA23B1-9221-436E-865A-0063620EA4FD}" styleName="">
    <a:tblBg/>
    <a:wholeTbl>
      <a:tcTxStyle b="off" i="off">
        <a:font>
          <a:latin typeface="Cochin"/>
          <a:ea typeface="Cochin"/>
          <a:cs typeface="Cochin"/>
        </a:font>
        <a:srgbClr val="51515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002951"/>
          </a:solidFill>
        </a:fill>
      </a:tcStyle>
    </a:band2H>
    <a:firstCol>
      <a:tcTxStyle b="on" i="off">
        <a:font>
          <a:latin typeface="Cochin"/>
          <a:ea typeface="Cochin"/>
          <a:cs typeface="Cochin"/>
        </a:font>
        <a:srgbClr val="00295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chin"/>
          <a:ea typeface="Cochin"/>
          <a:cs typeface="Cochin"/>
        </a:font>
        <a:srgbClr val="515151"/>
      </a:tcTxStyle>
      <a:tcStyle>
        <a:tcBdr>
          <a:left>
            <a:ln w="12700" cap="flat">
              <a:noFill/>
              <a:miter lim="400000"/>
            </a:ln>
          </a:left>
          <a:right>
            <a:ln w="12700" cap="flat">
              <a:noFill/>
              <a:miter lim="400000"/>
            </a:ln>
          </a:right>
          <a:top>
            <a:ln w="50800" cap="flat">
              <a:solidFill>
                <a:srgbClr val="515151"/>
              </a:solidFill>
              <a:prstDash val="solid"/>
              <a:round/>
            </a:ln>
          </a:top>
          <a:bottom>
            <a:ln w="25400" cap="flat">
              <a:solidFill>
                <a:srgbClr val="515151"/>
              </a:solidFill>
              <a:prstDash val="solid"/>
              <a:round/>
            </a:ln>
          </a:bottom>
          <a:insideH>
            <a:ln w="12700" cap="flat">
              <a:noFill/>
              <a:miter lim="400000"/>
            </a:ln>
          </a:insideH>
          <a:insideV>
            <a:ln w="12700" cap="flat">
              <a:noFill/>
              <a:miter lim="400000"/>
            </a:ln>
          </a:insideV>
        </a:tcBdr>
        <a:fill>
          <a:solidFill>
            <a:srgbClr val="002951"/>
          </a:solidFill>
        </a:fill>
      </a:tcStyle>
    </a:lastRow>
    <a:firstRow>
      <a:tcTxStyle b="on" i="off">
        <a:font>
          <a:latin typeface="Cochin"/>
          <a:ea typeface="Cochin"/>
          <a:cs typeface="Cochin"/>
        </a:font>
        <a:srgbClr val="002951"/>
      </a:tcTxStyle>
      <a:tcStyle>
        <a:tcBdr>
          <a:left>
            <a:ln w="12700" cap="flat">
              <a:noFill/>
              <a:miter lim="400000"/>
            </a:ln>
          </a:left>
          <a:right>
            <a:ln w="12700" cap="flat">
              <a:noFill/>
              <a:miter lim="400000"/>
            </a:ln>
          </a:right>
          <a:top>
            <a:ln w="25400" cap="flat">
              <a:solidFill>
                <a:srgbClr val="515151"/>
              </a:solidFill>
              <a:prstDash val="solid"/>
              <a:round/>
            </a:ln>
          </a:top>
          <a:bottom>
            <a:ln w="25400" cap="flat">
              <a:solidFill>
                <a:srgbClr val="51515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ochin"/>
          <a:ea typeface="Cochin"/>
          <a:cs typeface="Cochin"/>
        </a:font>
        <a:srgbClr val="5151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515151"/>
          </a:solidFill>
        </a:fill>
      </a:tcStyle>
    </a:firstCol>
    <a:la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38100" cap="flat">
              <a:solidFill>
                <a:srgbClr val="002951"/>
              </a:solidFill>
              <a:prstDash val="solid"/>
              <a:round/>
            </a:ln>
          </a:top>
          <a:bottom>
            <a:ln w="127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515151"/>
          </a:solidFill>
        </a:fill>
      </a:tcStyle>
    </a:lastRow>
    <a:firstRow>
      <a:tcTxStyle b="on" i="off">
        <a:font>
          <a:latin typeface="Cochin"/>
          <a:ea typeface="Cochin"/>
          <a:cs typeface="Cochin"/>
        </a:font>
        <a:srgbClr val="002951"/>
      </a:tcTxStyle>
      <a:tcStyle>
        <a:tcBdr>
          <a:left>
            <a:ln w="12700" cap="flat">
              <a:solidFill>
                <a:srgbClr val="002951"/>
              </a:solidFill>
              <a:prstDash val="solid"/>
              <a:round/>
            </a:ln>
          </a:left>
          <a:right>
            <a:ln w="12700" cap="flat">
              <a:solidFill>
                <a:srgbClr val="002951"/>
              </a:solidFill>
              <a:prstDash val="solid"/>
              <a:round/>
            </a:ln>
          </a:right>
          <a:top>
            <a:ln w="12700" cap="flat">
              <a:solidFill>
                <a:srgbClr val="002951"/>
              </a:solidFill>
              <a:prstDash val="solid"/>
              <a:round/>
            </a:ln>
          </a:top>
          <a:bottom>
            <a:ln w="38100" cap="flat">
              <a:solidFill>
                <a:srgbClr val="002951"/>
              </a:solidFill>
              <a:prstDash val="solid"/>
              <a:round/>
            </a:ln>
          </a:bottom>
          <a:insideH>
            <a:ln w="12700" cap="flat">
              <a:solidFill>
                <a:srgbClr val="002951"/>
              </a:solidFill>
              <a:prstDash val="solid"/>
              <a:round/>
            </a:ln>
          </a:insideH>
          <a:insideV>
            <a:ln w="12700" cap="flat">
              <a:solidFill>
                <a:srgbClr val="002951"/>
              </a:solidFill>
              <a:prstDash val="solid"/>
              <a:round/>
            </a:ln>
          </a:insideV>
        </a:tcBdr>
        <a:fill>
          <a:solidFill>
            <a:srgbClr val="51515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36" d="100"/>
          <a:sy n="36" d="100"/>
        </p:scale>
        <p:origin x="8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3200">
        <a:latin typeface="+mn-lt"/>
        <a:ea typeface="+mn-ea"/>
        <a:cs typeface="+mn-cs"/>
        <a:sym typeface="Avenir Roman"/>
      </a:defRPr>
    </a:lvl1pPr>
    <a:lvl2pPr indent="228600" defTabSz="457200" latinLnBrk="0">
      <a:lnSpc>
        <a:spcPct val="125000"/>
      </a:lnSpc>
      <a:defRPr sz="3200">
        <a:latin typeface="+mn-lt"/>
        <a:ea typeface="+mn-ea"/>
        <a:cs typeface="+mn-cs"/>
        <a:sym typeface="Avenir Roman"/>
      </a:defRPr>
    </a:lvl2pPr>
    <a:lvl3pPr indent="457200" defTabSz="457200" latinLnBrk="0">
      <a:lnSpc>
        <a:spcPct val="125000"/>
      </a:lnSpc>
      <a:defRPr sz="3200">
        <a:latin typeface="+mn-lt"/>
        <a:ea typeface="+mn-ea"/>
        <a:cs typeface="+mn-cs"/>
        <a:sym typeface="Avenir Roman"/>
      </a:defRPr>
    </a:lvl3pPr>
    <a:lvl4pPr indent="685800" defTabSz="457200" latinLnBrk="0">
      <a:lnSpc>
        <a:spcPct val="125000"/>
      </a:lnSpc>
      <a:defRPr sz="3200">
        <a:latin typeface="+mn-lt"/>
        <a:ea typeface="+mn-ea"/>
        <a:cs typeface="+mn-cs"/>
        <a:sym typeface="Avenir Roman"/>
      </a:defRPr>
    </a:lvl4pPr>
    <a:lvl5pPr indent="914400" defTabSz="457200" latinLnBrk="0">
      <a:lnSpc>
        <a:spcPct val="125000"/>
      </a:lnSpc>
      <a:defRPr sz="3200">
        <a:latin typeface="+mn-lt"/>
        <a:ea typeface="+mn-ea"/>
        <a:cs typeface="+mn-cs"/>
        <a:sym typeface="Avenir Roman"/>
      </a:defRPr>
    </a:lvl5pPr>
    <a:lvl6pPr indent="1143000" defTabSz="457200" latinLnBrk="0">
      <a:lnSpc>
        <a:spcPct val="125000"/>
      </a:lnSpc>
      <a:defRPr sz="3200">
        <a:latin typeface="+mn-lt"/>
        <a:ea typeface="+mn-ea"/>
        <a:cs typeface="+mn-cs"/>
        <a:sym typeface="Avenir Roman"/>
      </a:defRPr>
    </a:lvl6pPr>
    <a:lvl7pPr indent="1371600" defTabSz="457200" latinLnBrk="0">
      <a:lnSpc>
        <a:spcPct val="125000"/>
      </a:lnSpc>
      <a:defRPr sz="3200">
        <a:latin typeface="+mn-lt"/>
        <a:ea typeface="+mn-ea"/>
        <a:cs typeface="+mn-cs"/>
        <a:sym typeface="Avenir Roman"/>
      </a:defRPr>
    </a:lvl7pPr>
    <a:lvl8pPr indent="1600200" defTabSz="457200" latinLnBrk="0">
      <a:lnSpc>
        <a:spcPct val="125000"/>
      </a:lnSpc>
      <a:defRPr sz="3200">
        <a:latin typeface="+mn-lt"/>
        <a:ea typeface="+mn-ea"/>
        <a:cs typeface="+mn-cs"/>
        <a:sym typeface="Avenir Roman"/>
      </a:defRPr>
    </a:lvl8pPr>
    <a:lvl9pPr indent="1828800" defTabSz="457200" latinLnBrk="0">
      <a:lnSpc>
        <a:spcPct val="125000"/>
      </a:lnSpc>
      <a:defRPr sz="3200">
        <a:latin typeface="+mn-lt"/>
        <a:ea typeface="+mn-ea"/>
        <a:cs typeface="+mn-cs"/>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55280" y="2893217"/>
            <a:ext cx="16073439" cy="4464846"/>
          </a:xfrm>
          <a:prstGeom prst="rect">
            <a:avLst/>
          </a:prstGeom>
        </p:spPr>
        <p:txBody>
          <a:bodyPr anchor="b"/>
          <a:lstStyle>
            <a:lvl1pPr>
              <a:defRPr sz="14000"/>
            </a:lvl1pPr>
          </a:lstStyle>
          <a:p>
            <a:r>
              <a:t>Title Text</a:t>
            </a:r>
          </a:p>
        </p:txBody>
      </p:sp>
      <p:sp>
        <p:nvSpPr>
          <p:cNvPr id="12" name="Body Level One…"/>
          <p:cNvSpPr txBox="1">
            <a:spLocks noGrp="1"/>
          </p:cNvSpPr>
          <p:nvPr>
            <p:ph type="body" sz="quarter" idx="1"/>
          </p:nvPr>
        </p:nvSpPr>
        <p:spPr>
          <a:xfrm>
            <a:off x="4155280" y="7500936"/>
            <a:ext cx="16073439" cy="2143127"/>
          </a:xfrm>
          <a:prstGeom prst="rect">
            <a:avLst/>
          </a:prstGeom>
        </p:spPr>
        <p:txBody>
          <a:bodyPr anchor="t"/>
          <a:lstStyle>
            <a:lvl1pPr marL="0" indent="0" algn="ctr">
              <a:spcBef>
                <a:spcPts val="0"/>
              </a:spcBef>
              <a:buClrTx/>
              <a:buSzTx/>
              <a:buNone/>
              <a:defRPr sz="5800">
                <a:effectLst>
                  <a:outerShdw blurRad="38100" dist="50800" dir="3000000" rotWithShape="0">
                    <a:srgbClr val="FFFFFF">
                      <a:alpha val="60000"/>
                    </a:srgbClr>
                  </a:outerShdw>
                </a:effectLst>
              </a:defRPr>
            </a:lvl1pPr>
            <a:lvl2pPr marL="0" indent="0" algn="ctr">
              <a:spcBef>
                <a:spcPts val="0"/>
              </a:spcBef>
              <a:buClrTx/>
              <a:buSzTx/>
              <a:buNone/>
              <a:defRPr sz="5800">
                <a:effectLst>
                  <a:outerShdw blurRad="38100" dist="50800" dir="3000000" rotWithShape="0">
                    <a:srgbClr val="FFFFFF">
                      <a:alpha val="60000"/>
                    </a:srgbClr>
                  </a:outerShdw>
                </a:effectLst>
              </a:defRPr>
            </a:lvl2pPr>
            <a:lvl3pPr marL="0" indent="0" algn="ctr">
              <a:spcBef>
                <a:spcPts val="0"/>
              </a:spcBef>
              <a:buClrTx/>
              <a:buSzTx/>
              <a:buNone/>
              <a:defRPr sz="5800">
                <a:effectLst>
                  <a:outerShdw blurRad="38100" dist="50800" dir="3000000" rotWithShape="0">
                    <a:srgbClr val="FFFFFF">
                      <a:alpha val="60000"/>
                    </a:srgbClr>
                  </a:outerShdw>
                </a:effectLst>
              </a:defRPr>
            </a:lvl3pPr>
            <a:lvl4pPr marL="0" indent="0" algn="ctr">
              <a:spcBef>
                <a:spcPts val="0"/>
              </a:spcBef>
              <a:buClrTx/>
              <a:buSzTx/>
              <a:buNone/>
              <a:defRPr sz="5800">
                <a:effectLst>
                  <a:outerShdw blurRad="38100" dist="50800" dir="3000000" rotWithShape="0">
                    <a:srgbClr val="FFFFFF">
                      <a:alpha val="60000"/>
                    </a:srgbClr>
                  </a:outerShdw>
                </a:effectLst>
              </a:defRPr>
            </a:lvl4pPr>
            <a:lvl5pPr marL="0" indent="0" algn="ctr">
              <a:spcBef>
                <a:spcPts val="0"/>
              </a:spcBef>
              <a:buClrTx/>
              <a:buSzTx/>
              <a:buNone/>
              <a:defRPr sz="5800">
                <a:effectLst>
                  <a:outerShdw blurRad="38100" dist="50800" dir="3000000" rotWithShape="0">
                    <a:srgbClr val="FFFFFF">
                      <a:alpha val="60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4833937" y="8947546"/>
            <a:ext cx="14716127" cy="750096"/>
          </a:xfrm>
          <a:prstGeom prst="rect">
            <a:avLst/>
          </a:prstGeom>
        </p:spPr>
        <p:txBody>
          <a:bodyPr/>
          <a:lstStyle>
            <a:lvl1pPr marL="0" indent="0" algn="ctr" defTabSz="914400">
              <a:spcBef>
                <a:spcPts val="0"/>
              </a:spcBef>
              <a:buClrTx/>
              <a:buSzTx/>
              <a:buNone/>
              <a:tabLst>
                <a:tab pos="914400" algn="l"/>
              </a:tabLst>
              <a:defRPr sz="4200" i="1"/>
            </a:lvl1pPr>
            <a:lvl2pPr marL="885189" indent="-453389" algn="ctr" defTabSz="914400">
              <a:spcBef>
                <a:spcPts val="0"/>
              </a:spcBef>
              <a:buClrTx/>
              <a:tabLst>
                <a:tab pos="914400" algn="l"/>
              </a:tabLst>
              <a:defRPr sz="4200" i="1"/>
            </a:lvl2pPr>
            <a:lvl3pPr marL="1316989" indent="-453389" algn="ctr" defTabSz="914400">
              <a:spcBef>
                <a:spcPts val="0"/>
              </a:spcBef>
              <a:buClrTx/>
              <a:tabLst>
                <a:tab pos="914400" algn="l"/>
              </a:tabLst>
              <a:defRPr sz="4200" i="1"/>
            </a:lvl3pPr>
            <a:lvl4pPr marL="1748790" indent="-453390" algn="ctr" defTabSz="914400">
              <a:spcBef>
                <a:spcPts val="0"/>
              </a:spcBef>
              <a:buClrTx/>
              <a:tabLst>
                <a:tab pos="914400" algn="l"/>
              </a:tabLst>
              <a:defRPr sz="4200" i="1"/>
            </a:lvl4pPr>
            <a:lvl5pPr marL="2180590" indent="-453390" algn="ctr" defTabSz="914400">
              <a:spcBef>
                <a:spcPts val="0"/>
              </a:spcBef>
              <a:buClrTx/>
              <a:tabLst>
                <a:tab pos="914400" algn="l"/>
              </a:tabLst>
              <a:defRPr sz="4200" i="1"/>
            </a:lvl5pPr>
          </a:lstStyle>
          <a:p>
            <a:r>
              <a:t>Body Level One</a:t>
            </a:r>
          </a:p>
          <a:p>
            <a:pPr lvl="1"/>
            <a:r>
              <a:t>Body Level Two</a:t>
            </a:r>
          </a:p>
          <a:p>
            <a:pPr lvl="2"/>
            <a:r>
              <a:t>Body Level Three</a:t>
            </a:r>
          </a:p>
          <a:p>
            <a:pPr lvl="3"/>
            <a:r>
              <a:t>Body Level Four</a:t>
            </a:r>
          </a:p>
          <a:p>
            <a:pPr lvl="4"/>
            <a:r>
              <a:t>Body Level Five</a:t>
            </a:r>
          </a:p>
        </p:txBody>
      </p:sp>
      <p:sp>
        <p:nvSpPr>
          <p:cNvPr id="94" name="Rectangle"/>
          <p:cNvSpPr>
            <a:spLocks noGrp="1"/>
          </p:cNvSpPr>
          <p:nvPr>
            <p:ph type="body" sz="quarter" idx="13"/>
          </p:nvPr>
        </p:nvSpPr>
        <p:spPr>
          <a:xfrm>
            <a:off x="4833937" y="6000353"/>
            <a:ext cx="14716128" cy="965202"/>
          </a:xfrm>
          <a:prstGeom prst="rect">
            <a:avLst/>
          </a:prstGeom>
        </p:spPr>
        <p:txBody>
          <a:bodyPr/>
          <a:lstStyle/>
          <a:p>
            <a:pPr marL="0" indent="0" algn="ctr" defTabSz="914400">
              <a:spcBef>
                <a:spcPts val="2400"/>
              </a:spcBef>
              <a:buClrTx/>
              <a:buSzTx/>
              <a:buNone/>
              <a:tabLst>
                <a:tab pos="914400" algn="l"/>
              </a:tabLst>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6694636" y="1071562"/>
            <a:ext cx="11001377" cy="77866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155280" y="9018984"/>
            <a:ext cx="16073439" cy="2500314"/>
          </a:xfrm>
          <a:prstGeom prst="rect">
            <a:avLst/>
          </a:prstGeom>
        </p:spPr>
        <p:txBody>
          <a:bodyPr/>
          <a:lstStyle>
            <a:lvl1pPr>
              <a:defRPr sz="14000"/>
            </a:lvl1pPr>
          </a:lstStyle>
          <a:p>
            <a:r>
              <a:t>Title Text</a:t>
            </a:r>
          </a:p>
        </p:txBody>
      </p:sp>
      <p:sp>
        <p:nvSpPr>
          <p:cNvPr id="22" name="Body Level One…"/>
          <p:cNvSpPr txBox="1">
            <a:spLocks noGrp="1"/>
          </p:cNvSpPr>
          <p:nvPr>
            <p:ph type="body" sz="quarter" idx="1"/>
          </p:nvPr>
        </p:nvSpPr>
        <p:spPr>
          <a:xfrm>
            <a:off x="4155280" y="11501436"/>
            <a:ext cx="16073439" cy="1160861"/>
          </a:xfrm>
          <a:prstGeom prst="rect">
            <a:avLst/>
          </a:prstGeom>
        </p:spPr>
        <p:txBody>
          <a:bodyPr anchor="t"/>
          <a:lstStyle>
            <a:lvl1pPr marL="0" indent="0" algn="ctr">
              <a:spcBef>
                <a:spcPts val="0"/>
              </a:spcBef>
              <a:buClrTx/>
              <a:buSzTx/>
              <a:buNone/>
              <a:defRPr sz="5800">
                <a:effectLst>
                  <a:outerShdw blurRad="38100" dist="50800" dir="3000000" rotWithShape="0">
                    <a:srgbClr val="FFFFFF">
                      <a:alpha val="60000"/>
                    </a:srgbClr>
                  </a:outerShdw>
                </a:effectLst>
              </a:defRPr>
            </a:lvl1pPr>
            <a:lvl2pPr marL="0" indent="0" algn="ctr">
              <a:spcBef>
                <a:spcPts val="0"/>
              </a:spcBef>
              <a:buClrTx/>
              <a:buSzTx/>
              <a:buNone/>
              <a:defRPr sz="5800">
                <a:effectLst>
                  <a:outerShdw blurRad="38100" dist="50800" dir="3000000" rotWithShape="0">
                    <a:srgbClr val="FFFFFF">
                      <a:alpha val="60000"/>
                    </a:srgbClr>
                  </a:outerShdw>
                </a:effectLst>
              </a:defRPr>
            </a:lvl2pPr>
            <a:lvl3pPr marL="0" indent="0" algn="ctr">
              <a:spcBef>
                <a:spcPts val="0"/>
              </a:spcBef>
              <a:buClrTx/>
              <a:buSzTx/>
              <a:buNone/>
              <a:defRPr sz="5800">
                <a:effectLst>
                  <a:outerShdw blurRad="38100" dist="50800" dir="3000000" rotWithShape="0">
                    <a:srgbClr val="FFFFFF">
                      <a:alpha val="60000"/>
                    </a:srgbClr>
                  </a:outerShdw>
                </a:effectLst>
              </a:defRPr>
            </a:lvl3pPr>
            <a:lvl4pPr marL="0" indent="0" algn="ctr">
              <a:spcBef>
                <a:spcPts val="0"/>
              </a:spcBef>
              <a:buClrTx/>
              <a:buSzTx/>
              <a:buNone/>
              <a:defRPr sz="5800">
                <a:effectLst>
                  <a:outerShdw blurRad="38100" dist="50800" dir="3000000" rotWithShape="0">
                    <a:srgbClr val="FFFFFF">
                      <a:alpha val="60000"/>
                    </a:srgbClr>
                  </a:outerShdw>
                </a:effectLst>
              </a:defRPr>
            </a:lvl4pPr>
            <a:lvl5pPr marL="0" indent="0" algn="ctr">
              <a:spcBef>
                <a:spcPts val="0"/>
              </a:spcBef>
              <a:buClrTx/>
              <a:buSzTx/>
              <a:buNone/>
              <a:defRPr sz="5800">
                <a:effectLst>
                  <a:outerShdw blurRad="38100" dist="50800" dir="3000000" rotWithShape="0">
                    <a:srgbClr val="FFFFFF">
                      <a:alpha val="60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155280" y="4625578"/>
            <a:ext cx="16073439" cy="4464845"/>
          </a:xfrm>
          <a:prstGeom prst="rect">
            <a:avLst/>
          </a:prstGeom>
        </p:spPr>
        <p:txBody>
          <a:bodyPr/>
          <a:lstStyle>
            <a:lvl1pPr>
              <a:defRPr sz="140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sz="quarter" idx="13"/>
          </p:nvPr>
        </p:nvSpPr>
        <p:spPr>
          <a:xfrm>
            <a:off x="13227843" y="2928936"/>
            <a:ext cx="5893596" cy="785812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815953" y="2071686"/>
            <a:ext cx="8393908" cy="5214939"/>
          </a:xfrm>
          <a:prstGeom prst="rect">
            <a:avLst/>
          </a:prstGeom>
        </p:spPr>
        <p:txBody>
          <a:bodyPr anchor="b"/>
          <a:lstStyle/>
          <a:p>
            <a:r>
              <a:t>Title Text</a:t>
            </a:r>
          </a:p>
        </p:txBody>
      </p:sp>
      <p:sp>
        <p:nvSpPr>
          <p:cNvPr id="40" name="Body Level One…"/>
          <p:cNvSpPr txBox="1">
            <a:spLocks noGrp="1"/>
          </p:cNvSpPr>
          <p:nvPr>
            <p:ph type="body" sz="quarter" idx="1"/>
          </p:nvPr>
        </p:nvSpPr>
        <p:spPr>
          <a:xfrm>
            <a:off x="3815953" y="7447359"/>
            <a:ext cx="8393908" cy="4554142"/>
          </a:xfrm>
          <a:prstGeom prst="rect">
            <a:avLst/>
          </a:prstGeom>
        </p:spPr>
        <p:txBody>
          <a:bodyPr anchor="t"/>
          <a:lstStyle>
            <a:lvl1pPr marL="0" indent="0" algn="ctr">
              <a:spcBef>
                <a:spcPts val="0"/>
              </a:spcBef>
              <a:buClrTx/>
              <a:buSzTx/>
              <a:buNone/>
              <a:defRPr sz="5800">
                <a:effectLst>
                  <a:outerShdw blurRad="38100" dist="50800" dir="3000000" rotWithShape="0">
                    <a:srgbClr val="FFFFFF">
                      <a:alpha val="60000"/>
                    </a:srgbClr>
                  </a:outerShdw>
                </a:effectLst>
              </a:defRPr>
            </a:lvl1pPr>
            <a:lvl2pPr marL="0" indent="0" algn="ctr">
              <a:spcBef>
                <a:spcPts val="0"/>
              </a:spcBef>
              <a:buClrTx/>
              <a:buSzTx/>
              <a:buNone/>
              <a:defRPr sz="5800">
                <a:effectLst>
                  <a:outerShdw blurRad="38100" dist="50800" dir="3000000" rotWithShape="0">
                    <a:srgbClr val="FFFFFF">
                      <a:alpha val="60000"/>
                    </a:srgbClr>
                  </a:outerShdw>
                </a:effectLst>
              </a:defRPr>
            </a:lvl2pPr>
            <a:lvl3pPr marL="0" indent="0" algn="ctr">
              <a:spcBef>
                <a:spcPts val="0"/>
              </a:spcBef>
              <a:buClrTx/>
              <a:buSzTx/>
              <a:buNone/>
              <a:defRPr sz="5800">
                <a:effectLst>
                  <a:outerShdw blurRad="38100" dist="50800" dir="3000000" rotWithShape="0">
                    <a:srgbClr val="FFFFFF">
                      <a:alpha val="60000"/>
                    </a:srgbClr>
                  </a:outerShdw>
                </a:effectLst>
              </a:defRPr>
            </a:lvl3pPr>
            <a:lvl4pPr marL="0" indent="0" algn="ctr">
              <a:spcBef>
                <a:spcPts val="0"/>
              </a:spcBef>
              <a:buClrTx/>
              <a:buSzTx/>
              <a:buNone/>
              <a:defRPr sz="5800">
                <a:effectLst>
                  <a:outerShdw blurRad="38100" dist="50800" dir="3000000" rotWithShape="0">
                    <a:srgbClr val="FFFFFF">
                      <a:alpha val="60000"/>
                    </a:srgbClr>
                  </a:outerShdw>
                </a:effectLst>
              </a:defRPr>
            </a:lvl4pPr>
            <a:lvl5pPr marL="0" indent="0" algn="ctr">
              <a:spcBef>
                <a:spcPts val="0"/>
              </a:spcBef>
              <a:buClrTx/>
              <a:buSzTx/>
              <a:buNone/>
              <a:defRPr sz="5800">
                <a:effectLst>
                  <a:outerShdw blurRad="38100" dist="50800" dir="3000000" rotWithShape="0">
                    <a:srgbClr val="FFFFFF">
                      <a:alpha val="60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xfrm>
            <a:off x="4155280" y="3929062"/>
            <a:ext cx="16073439" cy="80367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3227843" y="4036217"/>
            <a:ext cx="5893596" cy="7858127"/>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155280" y="3929062"/>
            <a:ext cx="8036720" cy="8036721"/>
          </a:xfrm>
          <a:prstGeom prst="rect">
            <a:avLst/>
          </a:prstGeom>
        </p:spPr>
        <p:txBody>
          <a:bodyPr/>
          <a:lstStyle>
            <a:lvl1pPr marL="513386" indent="-513386">
              <a:spcBef>
                <a:spcPts val="3300"/>
              </a:spcBef>
              <a:buClrTx/>
              <a:defRPr sz="4600"/>
            </a:lvl1pPr>
            <a:lvl2pPr marL="881686" indent="-513386">
              <a:spcBef>
                <a:spcPts val="3300"/>
              </a:spcBef>
              <a:buClrTx/>
              <a:defRPr sz="4600"/>
            </a:lvl2pPr>
            <a:lvl3pPr marL="1249986" indent="-513386">
              <a:spcBef>
                <a:spcPts val="3300"/>
              </a:spcBef>
              <a:buClrTx/>
              <a:defRPr sz="4600"/>
            </a:lvl3pPr>
            <a:lvl4pPr marL="1618286" indent="-513386">
              <a:spcBef>
                <a:spcPts val="3300"/>
              </a:spcBef>
              <a:buClrTx/>
              <a:defRPr sz="4600"/>
            </a:lvl4pPr>
            <a:lvl5pPr marL="1986587" indent="-513386">
              <a:spcBef>
                <a:spcPts val="3300"/>
              </a:spcBef>
              <a:buClrTx/>
              <a:defRPr sz="46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55280" y="1768077"/>
            <a:ext cx="16073439" cy="101798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4674453" y="6036467"/>
            <a:ext cx="4750595" cy="648295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4677775" y="1174759"/>
            <a:ext cx="4750596" cy="357187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4941092" y="1178717"/>
            <a:ext cx="8358191" cy="1134070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155280" y="732233"/>
            <a:ext cx="16073439" cy="2678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a:bodyPr>
          <a:lstStyle/>
          <a:p>
            <a:r>
              <a:t>Title Text</a:t>
            </a:r>
          </a:p>
        </p:txBody>
      </p:sp>
      <p:sp>
        <p:nvSpPr>
          <p:cNvPr id="3" name="Body Level One…"/>
          <p:cNvSpPr txBox="1">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27483" y="13019484"/>
            <a:ext cx="511175" cy="549275"/>
          </a:xfrm>
          <a:prstGeom prst="rect">
            <a:avLst/>
          </a:prstGeom>
          <a:ln w="12700">
            <a:miter lim="400000"/>
          </a:ln>
        </p:spPr>
        <p:txBody>
          <a:bodyPr wrap="none" lIns="71436" tIns="71436" rIns="71436" bIns="71436">
            <a:spAutoFit/>
          </a:bodyPr>
          <a:lstStyle>
            <a:lvl1pPr>
              <a:defRPr sz="2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1pPr>
      <a:lvl2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2pPr>
      <a:lvl3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3pPr>
      <a:lvl4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4pPr>
      <a:lvl5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5pPr>
      <a:lvl6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6pPr>
      <a:lvl7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7pPr>
      <a:lvl8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8pPr>
      <a:lvl9pPr marL="0" marR="0" indent="0" algn="ctr" defTabSz="584200" rtl="0" latinLnBrk="0">
        <a:lnSpc>
          <a:spcPct val="100000"/>
        </a:lnSpc>
        <a:spcBef>
          <a:spcPts val="0"/>
        </a:spcBef>
        <a:spcAft>
          <a:spcPts val="0"/>
        </a:spcAft>
        <a:buClrTx/>
        <a:buSzTx/>
        <a:buFontTx/>
        <a:buNone/>
        <a:tabLst/>
        <a:defRPr sz="10400" b="0" i="0" u="none" strike="noStrike" cap="none" spc="0" baseline="0">
          <a:solidFill>
            <a:srgbClr val="515151"/>
          </a:solidFill>
          <a:effectLst>
            <a:outerShdw blurRad="38100" dist="50800" dir="3000000" rotWithShape="0">
              <a:srgbClr val="FFFFFF">
                <a:alpha val="60000"/>
              </a:srgbClr>
            </a:outerShdw>
          </a:effectLst>
          <a:uFillTx/>
          <a:latin typeface="Cochin"/>
          <a:ea typeface="Cochin"/>
          <a:cs typeface="Cochin"/>
          <a:sym typeface="Cochin"/>
        </a:defRPr>
      </a:lvl9pPr>
    </p:titleStyle>
    <p:bodyStyle>
      <a:lvl1pPr marL="604519" marR="0" indent="-604519"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1pPr>
      <a:lvl2pPr marL="1036319" marR="0" indent="-604519"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2pPr>
      <a:lvl3pPr marL="1468119" marR="0" indent="-604519"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3pPr>
      <a:lvl4pPr marL="1899920" marR="0" indent="-604519"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4pPr>
      <a:lvl5pPr marL="2331720" marR="0" indent="-604520"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5pPr>
      <a:lvl6pPr marL="2763520" marR="0" indent="-604520"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6pPr>
      <a:lvl7pPr marL="3195320" marR="0" indent="-604520"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7pPr>
      <a:lvl8pPr marL="3627120" marR="0" indent="-604520"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8pPr>
      <a:lvl9pPr marL="4058920" marR="0" indent="-604520" algn="l" defTabSz="584200" rtl="0" latinLnBrk="0">
        <a:lnSpc>
          <a:spcPct val="100000"/>
        </a:lnSpc>
        <a:spcBef>
          <a:spcPts val="4000"/>
        </a:spcBef>
        <a:spcAft>
          <a:spcPts val="0"/>
        </a:spcAft>
        <a:buClr>
          <a:srgbClr val="515151"/>
        </a:buClr>
        <a:buSzPct val="75000"/>
        <a:buFontTx/>
        <a:buChar char="•"/>
        <a:tabLst/>
        <a:defRPr sz="5600" b="0" i="0" u="none" strike="noStrike" cap="none" spc="0" baseline="0">
          <a:solidFill>
            <a:srgbClr val="515151"/>
          </a:solidFill>
          <a:uFillTx/>
          <a:latin typeface="Cochin"/>
          <a:ea typeface="Cochin"/>
          <a:cs typeface="Cochin"/>
          <a:sym typeface="Cochin"/>
        </a:defRPr>
      </a:lvl9pPr>
    </p:bodyStyle>
    <p:otherStyle>
      <a:lvl1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1pPr>
      <a:lvl2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2pPr>
      <a:lvl3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3pPr>
      <a:lvl4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4pPr>
      <a:lvl5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5pPr>
      <a:lvl6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6pPr>
      <a:lvl7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7pPr>
      <a:lvl8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8pPr>
      <a:lvl9pPr marL="0" marR="0" indent="0" algn="ctr" defTabSz="584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19.jpeg"/></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2.jpe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image" Target="../media/image22.jpeg"/></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9.jpeg"/></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troke pathiophysiology, etiology and management"/>
          <p:cNvSpPr txBox="1">
            <a:spLocks noGrp="1"/>
          </p:cNvSpPr>
          <p:nvPr>
            <p:ph type="ctrTitle"/>
          </p:nvPr>
        </p:nvSpPr>
        <p:spPr>
          <a:xfrm>
            <a:off x="4155281" y="2893217"/>
            <a:ext cx="16073438" cy="4464846"/>
          </a:xfrm>
          <a:prstGeom prst="rect">
            <a:avLst/>
          </a:prstGeom>
        </p:spPr>
        <p:txBody>
          <a:bodyPr/>
          <a:lstStyle>
            <a:lvl1pPr defTabSz="490727">
              <a:defRPr sz="11760">
                <a:effectLst>
                  <a:outerShdw blurRad="32004" dist="42672" dir="3000000" rotWithShape="0">
                    <a:srgbClr val="FFFFFF">
                      <a:alpha val="60000"/>
                    </a:srgbClr>
                  </a:outerShdw>
                </a:effectLst>
              </a:defRPr>
            </a:lvl1pPr>
          </a:lstStyle>
          <a:p>
            <a:r>
              <a:t>Stroke pathiophysiology, etiology and management</a:t>
            </a:r>
          </a:p>
        </p:txBody>
      </p:sp>
      <p:sp>
        <p:nvSpPr>
          <p:cNvPr id="120" name="Alejandro Magadán, M.D.…"/>
          <p:cNvSpPr txBox="1">
            <a:spLocks noGrp="1"/>
          </p:cNvSpPr>
          <p:nvPr>
            <p:ph type="subTitle" sz="quarter" idx="1"/>
          </p:nvPr>
        </p:nvSpPr>
        <p:spPr>
          <a:xfrm>
            <a:off x="4155281" y="7500936"/>
            <a:ext cx="16073438" cy="2143127"/>
          </a:xfrm>
          <a:prstGeom prst="rect">
            <a:avLst/>
          </a:prstGeom>
        </p:spPr>
        <p:txBody>
          <a:bodyPr/>
          <a:lstStyle/>
          <a:p>
            <a:pPr defTabSz="461518">
              <a:defRPr sz="4582">
                <a:effectLst>
                  <a:outerShdw blurRad="30099" dist="40132" dir="3000000" rotWithShape="0">
                    <a:srgbClr val="FFFFFF">
                      <a:alpha val="60000"/>
                    </a:srgbClr>
                  </a:outerShdw>
                </a:effectLst>
              </a:defRPr>
            </a:pPr>
            <a:r>
              <a:t>Alejandro Magadán, M.D.</a:t>
            </a:r>
          </a:p>
          <a:p>
            <a:pPr defTabSz="461518">
              <a:defRPr sz="4582">
                <a:effectLst>
                  <a:outerShdw blurRad="30099" dist="40132" dir="3000000" rotWithShape="0">
                    <a:srgbClr val="FFFFFF">
                      <a:alpha val="60000"/>
                    </a:srgbClr>
                  </a:outerShdw>
                </a:effectLst>
              </a:defRPr>
            </a:pPr>
            <a:r>
              <a:t>THD Medical Resident Lecture</a:t>
            </a:r>
          </a:p>
          <a:p>
            <a:pPr defTabSz="461518">
              <a:defRPr sz="4582">
                <a:effectLst>
                  <a:outerShdw blurRad="30099" dist="40132" dir="3000000" rotWithShape="0">
                    <a:srgbClr val="FFFFFF">
                      <a:alpha val="60000"/>
                    </a:srgbClr>
                  </a:outerShdw>
                </a:effectLst>
              </a:defRPr>
            </a:pPr>
            <a:r>
              <a:t>Neurology Consultants of Dallas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t1_mprage0.7iso.0175.jpg" descr="t1_mprage0.7iso.0175.jpg"/>
          <p:cNvPicPr>
            <a:picLocks noChangeAspect="1"/>
          </p:cNvPicPr>
          <p:nvPr/>
        </p:nvPicPr>
        <p:blipFill>
          <a:blip r:embed="rId2"/>
          <a:stretch>
            <a:fillRect/>
          </a:stretch>
        </p:blipFill>
        <p:spPr>
          <a:xfrm>
            <a:off x="1119553" y="579151"/>
            <a:ext cx="10048214" cy="12557698"/>
          </a:xfrm>
          <a:prstGeom prst="rect">
            <a:avLst/>
          </a:prstGeom>
          <a:ln w="12700">
            <a:miter lim="400000"/>
          </a:ln>
        </p:spPr>
      </p:pic>
      <p:sp>
        <p:nvSpPr>
          <p:cNvPr id="149" name="Oval"/>
          <p:cNvSpPr/>
          <p:nvPr/>
        </p:nvSpPr>
        <p:spPr>
          <a:xfrm>
            <a:off x="6012031" y="7373580"/>
            <a:ext cx="605400" cy="538923"/>
          </a:xfrm>
          <a:prstGeom prst="ellipse">
            <a:avLst/>
          </a:prstGeom>
          <a:solidFill>
            <a:srgbClr val="002951"/>
          </a:solidFill>
          <a:ln w="25400">
            <a:solidFill>
              <a:schemeClr val="accent1"/>
            </a:solidFill>
          </a:ln>
        </p:spPr>
        <p:txBody>
          <a:bodyPr lIns="71436" tIns="71436" rIns="71436" bIns="71436" anchor="ctr"/>
          <a:lstStyle/>
          <a:p>
            <a:endParaRPr/>
          </a:p>
        </p:txBody>
      </p:sp>
      <p:sp>
        <p:nvSpPr>
          <p:cNvPr id="150" name="Pons"/>
          <p:cNvSpPr txBox="1"/>
          <p:nvPr/>
        </p:nvSpPr>
        <p:spPr>
          <a:xfrm>
            <a:off x="16596983" y="4046088"/>
            <a:ext cx="1670024"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Pons</a:t>
            </a:r>
          </a:p>
        </p:txBody>
      </p:sp>
      <p:sp>
        <p:nvSpPr>
          <p:cNvPr id="151" name="Oval"/>
          <p:cNvSpPr/>
          <p:nvPr/>
        </p:nvSpPr>
        <p:spPr>
          <a:xfrm>
            <a:off x="6277655" y="9164071"/>
            <a:ext cx="605400" cy="538923"/>
          </a:xfrm>
          <a:prstGeom prst="ellipse">
            <a:avLst/>
          </a:prstGeom>
          <a:solidFill>
            <a:srgbClr val="002951"/>
          </a:solidFill>
          <a:ln w="25400">
            <a:solidFill>
              <a:schemeClr val="accent1"/>
            </a:solidFill>
          </a:ln>
        </p:spPr>
        <p:txBody>
          <a:bodyPr lIns="71436" tIns="71436" rIns="71436" bIns="71436" anchor="ctr"/>
          <a:lstStyle/>
          <a:p>
            <a:endParaRPr/>
          </a:p>
        </p:txBody>
      </p:sp>
      <p:sp>
        <p:nvSpPr>
          <p:cNvPr id="152" name="Cerebellum"/>
          <p:cNvSpPr txBox="1"/>
          <p:nvPr/>
        </p:nvSpPr>
        <p:spPr>
          <a:xfrm>
            <a:off x="15588209" y="7511693"/>
            <a:ext cx="3687572"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Cerebellum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lt">
                                    <p:tmAbs val="100"/>
                                  </p:iterate>
                                  <p:childTnLst>
                                    <p:set>
                                      <p:cBhvr>
                                        <p:cTn id="18" fill="hold"/>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P spid="150" grpId="2" animBg="1" advAuto="0"/>
      <p:bldP spid="151" grpId="3" animBg="1" advAuto="0"/>
      <p:bldP spid="152" grpId="4"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9" name="Screen Shot 2021-08-12 at 10.28.43 AM.png" descr="Screen Shot 2021-08-12 at 10.28.43 AM.png"/>
          <p:cNvPicPr>
            <a:picLocks noChangeAspect="1"/>
          </p:cNvPicPr>
          <p:nvPr/>
        </p:nvPicPr>
        <p:blipFill>
          <a:blip r:embed="rId2"/>
          <a:stretch>
            <a:fillRect/>
          </a:stretch>
        </p:blipFill>
        <p:spPr>
          <a:xfrm>
            <a:off x="7803813" y="1061511"/>
            <a:ext cx="8776374" cy="11592978"/>
          </a:xfrm>
          <a:prstGeom prst="rect">
            <a:avLst/>
          </a:prstGeom>
          <a:ln w="12700">
            <a:miter lim="400000"/>
          </a:ln>
        </p:spPr>
      </p:pic>
      <p:sp>
        <p:nvSpPr>
          <p:cNvPr id="1750" name="Line"/>
          <p:cNvSpPr/>
          <p:nvPr/>
        </p:nvSpPr>
        <p:spPr>
          <a:xfrm>
            <a:off x="10422466" y="5003800"/>
            <a:ext cx="5741910" cy="1"/>
          </a:xfrm>
          <a:prstGeom prst="line">
            <a:avLst/>
          </a:prstGeom>
          <a:ln w="25400">
            <a:solidFill>
              <a:schemeClr val="accent1"/>
            </a:solidFill>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50"/>
                                        </p:tgtEl>
                                        <p:attrNameLst>
                                          <p:attrName>style.visibility</p:attrName>
                                        </p:attrNameLst>
                                      </p:cBhvr>
                                      <p:to>
                                        <p:strVal val="visible"/>
                                      </p:to>
                                    </p:set>
                                    <p:animEffect transition="in" filter="wipe(left)">
                                      <p:cBhvr>
                                        <p:cTn id="7" dur="1000"/>
                                        <p:tgtEl>
                                          <p:spTgt spid="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0" grpId="1"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Stenting of intracranial arteries"/>
          <p:cNvSpPr txBox="1">
            <a:spLocks noGrp="1"/>
          </p:cNvSpPr>
          <p:nvPr>
            <p:ph type="title"/>
          </p:nvPr>
        </p:nvSpPr>
        <p:spPr>
          <a:prstGeom prst="rect">
            <a:avLst/>
          </a:prstGeom>
        </p:spPr>
        <p:txBody>
          <a:bodyPr/>
          <a:lstStyle>
            <a:lvl1pPr defTabSz="543305">
              <a:defRPr sz="9672">
                <a:effectLst>
                  <a:outerShdw blurRad="35433" dist="47244" dir="3000000" rotWithShape="0">
                    <a:srgbClr val="FFFFFF">
                      <a:alpha val="60000"/>
                    </a:srgbClr>
                  </a:outerShdw>
                </a:effectLst>
              </a:defRPr>
            </a:lvl1pPr>
          </a:lstStyle>
          <a:p>
            <a:r>
              <a:t>Stenting of intracranial arteries </a:t>
            </a:r>
          </a:p>
        </p:txBody>
      </p:sp>
      <p:sp>
        <p:nvSpPr>
          <p:cNvPr id="1753" name="WEAVE trial open label, uncontrolled, post market surveillance study demonstrated 2.6% periprocedural complication rate…"/>
          <p:cNvSpPr txBox="1">
            <a:spLocks noGrp="1"/>
          </p:cNvSpPr>
          <p:nvPr>
            <p:ph type="body" sz="half" idx="1"/>
          </p:nvPr>
        </p:nvSpPr>
        <p:spPr>
          <a:prstGeom prst="rect">
            <a:avLst/>
          </a:prstGeom>
        </p:spPr>
        <p:txBody>
          <a:bodyPr/>
          <a:lstStyle/>
          <a:p>
            <a:r>
              <a:t>WEAVE trial open label, uncontrolled, post market surveillance study demonstrated 2.6% periprocedural complication rate</a:t>
            </a:r>
          </a:p>
          <a:p>
            <a:r>
              <a:t>No benefit was evaluated</a:t>
            </a:r>
          </a:p>
        </p:txBody>
      </p:sp>
      <p:sp>
        <p:nvSpPr>
          <p:cNvPr id="1754" name="Stroke. 2019;50:889–894"/>
          <p:cNvSpPr txBox="1"/>
          <p:nvPr/>
        </p:nvSpPr>
        <p:spPr>
          <a:xfrm>
            <a:off x="8328825" y="12321646"/>
            <a:ext cx="7726350"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Stroke. 2019;50:889–894</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 name="Stenting of intracranial arteries"/>
          <p:cNvSpPr txBox="1">
            <a:spLocks noGrp="1"/>
          </p:cNvSpPr>
          <p:nvPr>
            <p:ph type="title"/>
          </p:nvPr>
        </p:nvSpPr>
        <p:spPr>
          <a:prstGeom prst="rect">
            <a:avLst/>
          </a:prstGeom>
        </p:spPr>
        <p:txBody>
          <a:bodyPr/>
          <a:lstStyle>
            <a:lvl1pPr defTabSz="543305">
              <a:defRPr sz="9672">
                <a:effectLst>
                  <a:outerShdw blurRad="35433" dist="47244" dir="3000000" rotWithShape="0">
                    <a:srgbClr val="FFFFFF">
                      <a:alpha val="60000"/>
                    </a:srgbClr>
                  </a:outerShdw>
                </a:effectLst>
              </a:defRPr>
            </a:lvl1pPr>
          </a:lstStyle>
          <a:p>
            <a:r>
              <a:t>Stenting of intracranial arteries</a:t>
            </a:r>
          </a:p>
        </p:txBody>
      </p:sp>
      <p:sp>
        <p:nvSpPr>
          <p:cNvPr id="1757" name="WOVEN in the 1 year follow up to WEAVE…"/>
          <p:cNvSpPr txBox="1">
            <a:spLocks noGrp="1"/>
          </p:cNvSpPr>
          <p:nvPr>
            <p:ph type="body" sz="half" idx="1"/>
          </p:nvPr>
        </p:nvSpPr>
        <p:spPr>
          <a:prstGeom prst="rect">
            <a:avLst/>
          </a:prstGeom>
        </p:spPr>
        <p:txBody>
          <a:bodyPr/>
          <a:lstStyle/>
          <a:p>
            <a:r>
              <a:t>WOVEN in the 1 year follow up to WEAVE</a:t>
            </a:r>
          </a:p>
          <a:p>
            <a:r>
              <a:t>8.5% stroke/death rate</a:t>
            </a:r>
          </a:p>
          <a:p>
            <a:r>
              <a:t>No control group</a:t>
            </a:r>
          </a:p>
        </p:txBody>
      </p:sp>
      <p:sp>
        <p:nvSpPr>
          <p:cNvPr id="1758" name="J Neurointerv Surg. 2021 Apr;13(4):307-310."/>
          <p:cNvSpPr txBox="1"/>
          <p:nvPr/>
        </p:nvSpPr>
        <p:spPr>
          <a:xfrm>
            <a:off x="4447637" y="11432646"/>
            <a:ext cx="17973886" cy="841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800"/>
            </a:lvl1pPr>
          </a:lstStyle>
          <a:p>
            <a:r>
              <a:t>J Neurointerv Surg. 2021 Apr;13(4):307-310.</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Summary"/>
          <p:cNvSpPr txBox="1">
            <a:spLocks noGrp="1"/>
          </p:cNvSpPr>
          <p:nvPr>
            <p:ph type="title"/>
          </p:nvPr>
        </p:nvSpPr>
        <p:spPr>
          <a:prstGeom prst="rect">
            <a:avLst/>
          </a:prstGeom>
        </p:spPr>
        <p:txBody>
          <a:bodyPr/>
          <a:lstStyle/>
          <a:p>
            <a:r>
              <a:t>Summary</a:t>
            </a:r>
          </a:p>
        </p:txBody>
      </p:sp>
      <p:sp>
        <p:nvSpPr>
          <p:cNvPr id="1761" name="Mainstay of ICH treatment remains blood pressure control…"/>
          <p:cNvSpPr txBox="1">
            <a:spLocks noGrp="1"/>
          </p:cNvSpPr>
          <p:nvPr>
            <p:ph type="body" sz="half" idx="1"/>
          </p:nvPr>
        </p:nvSpPr>
        <p:spPr>
          <a:prstGeom prst="rect">
            <a:avLst/>
          </a:prstGeom>
        </p:spPr>
        <p:txBody>
          <a:bodyPr/>
          <a:lstStyle/>
          <a:p>
            <a:pPr marL="411073" indent="-411073" defTabSz="397256">
              <a:spcBef>
                <a:spcPts val="2700"/>
              </a:spcBef>
              <a:defRPr sz="3808"/>
            </a:pPr>
            <a:r>
              <a:t>Mainstay of ICH treatment remains blood pressure control</a:t>
            </a:r>
          </a:p>
          <a:p>
            <a:pPr marL="411073" indent="-411073" defTabSz="397256">
              <a:spcBef>
                <a:spcPts val="2700"/>
              </a:spcBef>
              <a:defRPr sz="3808"/>
            </a:pPr>
            <a:r>
              <a:t>Surgical evaluation and catheter based evaluation has not been proven beneficial</a:t>
            </a:r>
          </a:p>
          <a:p>
            <a:pPr marL="411073" indent="-411073" defTabSz="397256">
              <a:spcBef>
                <a:spcPts val="2700"/>
              </a:spcBef>
              <a:defRPr sz="3808"/>
            </a:pPr>
            <a:r>
              <a:t>Transition from Alteplase to Tenecteplase for acute ischemic stroke Thrombolysis</a:t>
            </a:r>
          </a:p>
          <a:p>
            <a:pPr marL="411073" indent="-411073" defTabSz="397256">
              <a:spcBef>
                <a:spcPts val="2700"/>
              </a:spcBef>
              <a:defRPr sz="3808"/>
            </a:pPr>
            <a:r>
              <a:t>Mechanical thrombectomy on all ischemic strokes with target occlusion (terminal ICA/M1) &lt; 6 hours</a:t>
            </a:r>
          </a:p>
          <a:p>
            <a:pPr marL="411073" indent="-411073" defTabSz="397256">
              <a:spcBef>
                <a:spcPts val="2700"/>
              </a:spcBef>
              <a:defRPr sz="3808"/>
            </a:pPr>
            <a:r>
              <a:t>6-24 hour technical thrombectomy in select cases with favorable imaging profile (small core, larger penumbra)</a:t>
            </a:r>
          </a:p>
          <a:p>
            <a:pPr marL="411073" indent="-411073" defTabSz="397256">
              <a:spcBef>
                <a:spcPts val="2700"/>
              </a:spcBef>
              <a:defRPr sz="3808"/>
            </a:pPr>
            <a:r>
              <a:t>Early thrombectomy in basilar artery occlusion did not show unfit over alteplase/medical therapy</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 name="Summary"/>
          <p:cNvSpPr txBox="1">
            <a:spLocks noGrp="1"/>
          </p:cNvSpPr>
          <p:nvPr>
            <p:ph type="title"/>
          </p:nvPr>
        </p:nvSpPr>
        <p:spPr>
          <a:prstGeom prst="rect">
            <a:avLst/>
          </a:prstGeom>
        </p:spPr>
        <p:txBody>
          <a:bodyPr/>
          <a:lstStyle/>
          <a:p>
            <a:r>
              <a:t>Summary</a:t>
            </a:r>
          </a:p>
        </p:txBody>
      </p:sp>
      <p:sp>
        <p:nvSpPr>
          <p:cNvPr id="1764" name="Long term dual anti platelet agent therapy for stroke prevention is not recommended…"/>
          <p:cNvSpPr txBox="1">
            <a:spLocks noGrp="1"/>
          </p:cNvSpPr>
          <p:nvPr>
            <p:ph type="body" sz="half" idx="1"/>
          </p:nvPr>
        </p:nvSpPr>
        <p:spPr>
          <a:prstGeom prst="rect">
            <a:avLst/>
          </a:prstGeom>
        </p:spPr>
        <p:txBody>
          <a:bodyPr/>
          <a:lstStyle/>
          <a:p>
            <a:pPr marL="538022" indent="-538022" defTabSz="519937">
              <a:spcBef>
                <a:spcPts val="3500"/>
              </a:spcBef>
              <a:defRPr sz="4984"/>
            </a:pPr>
            <a:r>
              <a:t>Long term dual anti platelet agent therapy for stroke prevention is not recommended</a:t>
            </a:r>
          </a:p>
          <a:p>
            <a:pPr marL="538022" indent="-538022" defTabSz="519937">
              <a:spcBef>
                <a:spcPts val="3500"/>
              </a:spcBef>
              <a:defRPr sz="4984"/>
            </a:pPr>
            <a:r>
              <a:t>Select cases for short term dial anti platelet agents is recommended (NIHSS≤3 stroke and ABCD 2 ≥4 TIA’s)</a:t>
            </a:r>
          </a:p>
          <a:p>
            <a:pPr marL="538022" indent="-538022" defTabSz="519937">
              <a:spcBef>
                <a:spcPts val="3500"/>
              </a:spcBef>
              <a:defRPr sz="4984"/>
            </a:pPr>
            <a:r>
              <a:t>Ticagrelor may be a new option for secondary stroke prevention</a:t>
            </a:r>
          </a:p>
          <a:p>
            <a:pPr marL="538022" indent="-538022" defTabSz="519937">
              <a:spcBef>
                <a:spcPts val="3500"/>
              </a:spcBef>
              <a:defRPr sz="4984"/>
            </a:pPr>
            <a:r>
              <a:t>Stenting of intracranial arteries has not demonstrated benefit with open label studies showing decreased periprocedural complications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Management of ICH"/>
          <p:cNvSpPr txBox="1">
            <a:spLocks noGrp="1"/>
          </p:cNvSpPr>
          <p:nvPr>
            <p:ph type="title"/>
          </p:nvPr>
        </p:nvSpPr>
        <p:spPr>
          <a:prstGeom prst="rect">
            <a:avLst/>
          </a:prstGeom>
        </p:spPr>
        <p:txBody>
          <a:bodyPr/>
          <a:lstStyle/>
          <a:p>
            <a:r>
              <a:t>Management of ICH</a:t>
            </a:r>
          </a:p>
        </p:txBody>
      </p:sp>
      <p:sp>
        <p:nvSpPr>
          <p:cNvPr id="155" name="Stabilization of vital signs…"/>
          <p:cNvSpPr txBox="1">
            <a:spLocks noGrp="1"/>
          </p:cNvSpPr>
          <p:nvPr>
            <p:ph type="body" sz="half" idx="1"/>
          </p:nvPr>
        </p:nvSpPr>
        <p:spPr>
          <a:prstGeom prst="rect">
            <a:avLst/>
          </a:prstGeom>
        </p:spPr>
        <p:txBody>
          <a:bodyPr/>
          <a:lstStyle/>
          <a:p>
            <a:pPr marL="544067" indent="-544067" defTabSz="525779">
              <a:spcBef>
                <a:spcPts val="3600"/>
              </a:spcBef>
              <a:defRPr sz="5040"/>
            </a:pPr>
            <a:r>
              <a:t>Stabilization of vital signs </a:t>
            </a:r>
          </a:p>
          <a:p>
            <a:pPr marL="544067" indent="-544067" defTabSz="525779">
              <a:spcBef>
                <a:spcPts val="3600"/>
              </a:spcBef>
              <a:defRPr sz="5040"/>
            </a:pPr>
            <a:r>
              <a:t>Rapid Blood pressure control</a:t>
            </a:r>
          </a:p>
          <a:p>
            <a:pPr marL="544067" indent="-544067" defTabSz="525779">
              <a:spcBef>
                <a:spcPts val="3600"/>
              </a:spcBef>
              <a:defRPr sz="5040"/>
            </a:pPr>
            <a:r>
              <a:t>Maintain normothermia</a:t>
            </a:r>
          </a:p>
          <a:p>
            <a:pPr marL="544067" indent="-544067" defTabSz="525779">
              <a:spcBef>
                <a:spcPts val="3600"/>
              </a:spcBef>
              <a:defRPr sz="5040"/>
            </a:pPr>
            <a:r>
              <a:t>Reversal of anticoagulants if they are taken</a:t>
            </a:r>
          </a:p>
          <a:p>
            <a:pPr marL="544067" indent="-544067" defTabSz="525779">
              <a:spcBef>
                <a:spcPts val="3600"/>
              </a:spcBef>
              <a:defRPr sz="5040"/>
            </a:pPr>
            <a:r>
              <a:t>Ultimately transfer to Stroke Unit or Critical Care unit</a:t>
            </a:r>
          </a:p>
          <a:p>
            <a:pPr marL="544067" indent="-544067" defTabSz="525779">
              <a:spcBef>
                <a:spcPts val="3600"/>
              </a:spcBef>
              <a:defRPr sz="5040"/>
            </a:pPr>
            <a:r>
              <a:t>Frequent vital sign and neurochecks until stable</a:t>
            </a:r>
          </a:p>
          <a:p>
            <a:pPr marL="544067" indent="-544067" defTabSz="525779">
              <a:spcBef>
                <a:spcPts val="3600"/>
              </a:spcBef>
              <a:defRPr sz="5040"/>
            </a:pPr>
            <a:r>
              <a:t>Serial imaging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CH and blood pressure control"/>
          <p:cNvSpPr txBox="1">
            <a:spLocks noGrp="1"/>
          </p:cNvSpPr>
          <p:nvPr>
            <p:ph type="title"/>
          </p:nvPr>
        </p:nvSpPr>
        <p:spPr>
          <a:prstGeom prst="rect">
            <a:avLst/>
          </a:prstGeom>
        </p:spPr>
        <p:txBody>
          <a:bodyPr/>
          <a:lstStyle>
            <a:lvl1pPr defTabSz="525779">
              <a:defRPr sz="9360">
                <a:effectLst>
                  <a:outerShdw blurRad="34289" dist="45720" dir="3000000" rotWithShape="0">
                    <a:srgbClr val="FFFFFF">
                      <a:alpha val="60000"/>
                    </a:srgbClr>
                  </a:outerShdw>
                </a:effectLst>
              </a:defRPr>
            </a:lvl1pPr>
          </a:lstStyle>
          <a:p>
            <a:r>
              <a:t>ICH and blood pressure control</a:t>
            </a:r>
          </a:p>
        </p:txBody>
      </p:sp>
      <p:sp>
        <p:nvSpPr>
          <p:cNvPr id="158" name="INTERACT-2 study did not find a decreased rate of death or disability but did note a decreased in the mRS (&lt;140 mmHg vs &lt; 180 mmHg) (NEJM 2013; 368:2355-65)…"/>
          <p:cNvSpPr txBox="1">
            <a:spLocks noGrp="1"/>
          </p:cNvSpPr>
          <p:nvPr>
            <p:ph type="body" sz="half" idx="1"/>
          </p:nvPr>
        </p:nvSpPr>
        <p:spPr>
          <a:xfrm>
            <a:off x="4155281" y="4067686"/>
            <a:ext cx="16073438" cy="8036721"/>
          </a:xfrm>
          <a:prstGeom prst="rect">
            <a:avLst/>
          </a:prstGeom>
        </p:spPr>
        <p:txBody>
          <a:bodyPr/>
          <a:lstStyle/>
          <a:p>
            <a:r>
              <a:t>INTERACT-2 study did not find a decreased rate of death or disability but did note a decreased in the mRS (&lt;140 mmHg vs &lt; 180 mmHg) (NEJM 2013; 368:2355-65)</a:t>
            </a:r>
          </a:p>
          <a:p>
            <a:r>
              <a:t>ATATCH-2 Found that lower blood pressure to a target 110-139 mmHg did not lower death rate or disability compared to 140-179 mmHg(NEJM 2016;735:1033-43)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CH and Hemostatic therapy"/>
          <p:cNvSpPr txBox="1">
            <a:spLocks noGrp="1"/>
          </p:cNvSpPr>
          <p:nvPr>
            <p:ph type="title"/>
          </p:nvPr>
        </p:nvSpPr>
        <p:spPr>
          <a:prstGeom prst="rect">
            <a:avLst/>
          </a:prstGeom>
        </p:spPr>
        <p:txBody>
          <a:bodyPr/>
          <a:lstStyle>
            <a:lvl1pPr defTabSz="578358">
              <a:defRPr sz="10296">
                <a:effectLst>
                  <a:outerShdw blurRad="37719" dist="50292" dir="3000000" rotWithShape="0">
                    <a:srgbClr val="FFFFFF">
                      <a:alpha val="60000"/>
                    </a:srgbClr>
                  </a:outerShdw>
                </a:effectLst>
              </a:defRPr>
            </a:lvl1pPr>
          </a:lstStyle>
          <a:p>
            <a:r>
              <a:t>ICH and Hemostatic therapy</a:t>
            </a:r>
          </a:p>
        </p:txBody>
      </p:sp>
      <p:sp>
        <p:nvSpPr>
          <p:cNvPr id="161" name="FAST trial did not find activated factor VII reduced mortality or disability had had a small reduction in hematoma volume (NEJM 2008;358:2127-2137)…"/>
          <p:cNvSpPr txBox="1">
            <a:spLocks noGrp="1"/>
          </p:cNvSpPr>
          <p:nvPr>
            <p:ph type="body" sz="half" idx="1"/>
          </p:nvPr>
        </p:nvSpPr>
        <p:spPr>
          <a:prstGeom prst="rect">
            <a:avLst/>
          </a:prstGeom>
        </p:spPr>
        <p:txBody>
          <a:bodyPr/>
          <a:lstStyle/>
          <a:p>
            <a:r>
              <a:t>FAST trial did not find activated factor VII reduced mortality or disability had had a small reduction in hematoma volume (NEJM 2008;358:2127-2137)</a:t>
            </a:r>
          </a:p>
          <a:p>
            <a:r>
              <a:t>PATCH trial demonstrated worse outcomes and increased adverse events 42% vs 29% in platelet transition compared to placebo. (Lancet 2016 June 25;387:2605-2613)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ICH and anticoagulation"/>
          <p:cNvSpPr txBox="1">
            <a:spLocks noGrp="1"/>
          </p:cNvSpPr>
          <p:nvPr>
            <p:ph type="title"/>
          </p:nvPr>
        </p:nvSpPr>
        <p:spPr>
          <a:prstGeom prst="rect">
            <a:avLst/>
          </a:prstGeom>
        </p:spPr>
        <p:txBody>
          <a:bodyPr/>
          <a:lstStyle/>
          <a:p>
            <a:r>
              <a:t>ICH and anticoagulation</a:t>
            </a:r>
          </a:p>
        </p:txBody>
      </p:sp>
      <p:sp>
        <p:nvSpPr>
          <p:cNvPr id="164" name="Warfarin standard of care is to give vitamin K and prothrombin complex concentrate (favored over fresh frozen plasma…"/>
          <p:cNvSpPr txBox="1">
            <a:spLocks noGrp="1"/>
          </p:cNvSpPr>
          <p:nvPr>
            <p:ph type="body" sz="half" idx="1"/>
          </p:nvPr>
        </p:nvSpPr>
        <p:spPr>
          <a:prstGeom prst="rect">
            <a:avLst/>
          </a:prstGeom>
        </p:spPr>
        <p:txBody>
          <a:bodyPr/>
          <a:lstStyle/>
          <a:p>
            <a:pPr marL="531977" indent="-531977" defTabSz="514095">
              <a:spcBef>
                <a:spcPts val="3500"/>
              </a:spcBef>
              <a:defRPr sz="4928"/>
            </a:pPr>
            <a:r>
              <a:t>Warfarin standard of care is to give vitamin K and prothrombin complex concentrate (favored over fresh frozen plasma</a:t>
            </a:r>
          </a:p>
          <a:p>
            <a:pPr marL="531977" indent="-531977" defTabSz="514095">
              <a:spcBef>
                <a:spcPts val="3500"/>
              </a:spcBef>
              <a:defRPr sz="4928"/>
            </a:pPr>
            <a:r>
              <a:t>Dabigatran (is a direct thrombin Factor II inhibitor) has idarucizumab as a reversal agent, a pharmacologic reversal, no clinical outcomes evaluated (NEJM 2015; 373:511-520)</a:t>
            </a:r>
          </a:p>
          <a:p>
            <a:pPr marL="531977" indent="-531977" defTabSz="514095">
              <a:spcBef>
                <a:spcPts val="3500"/>
              </a:spcBef>
              <a:defRPr sz="4928"/>
            </a:pPr>
            <a:r>
              <a:t>ANNEXA-4 study also with pharmacologic reversal of rivaroxaban, apixiban, edoxaban Factor Xa inhibitors(NEJM 2019;380:1326-1335)</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ICH and surgical management"/>
          <p:cNvSpPr txBox="1">
            <a:spLocks noGrp="1"/>
          </p:cNvSpPr>
          <p:nvPr>
            <p:ph type="title"/>
          </p:nvPr>
        </p:nvSpPr>
        <p:spPr>
          <a:prstGeom prst="rect">
            <a:avLst/>
          </a:prstGeom>
        </p:spPr>
        <p:txBody>
          <a:bodyPr/>
          <a:lstStyle>
            <a:lvl1pPr defTabSz="549148">
              <a:defRPr sz="9776">
                <a:effectLst>
                  <a:outerShdw blurRad="35814" dist="47752" dir="3000000" rotWithShape="0">
                    <a:srgbClr val="FFFFFF">
                      <a:alpha val="60000"/>
                    </a:srgbClr>
                  </a:outerShdw>
                </a:effectLst>
              </a:defRPr>
            </a:lvl1pPr>
          </a:lstStyle>
          <a:p>
            <a:r>
              <a:t>ICH and surgical management</a:t>
            </a:r>
          </a:p>
        </p:txBody>
      </p:sp>
      <p:sp>
        <p:nvSpPr>
          <p:cNvPr id="167" name="CLEAR III trial was safe but provided no improvement in functional outcome or mortality with intraventricular catheter and alteplase irrigation(Lancet 2017 Feb 11; 389:603-611)…"/>
          <p:cNvSpPr txBox="1">
            <a:spLocks noGrp="1"/>
          </p:cNvSpPr>
          <p:nvPr>
            <p:ph type="body" sz="half" idx="1"/>
          </p:nvPr>
        </p:nvSpPr>
        <p:spPr>
          <a:prstGeom prst="rect">
            <a:avLst/>
          </a:prstGeom>
        </p:spPr>
        <p:txBody>
          <a:bodyPr/>
          <a:lstStyle/>
          <a:p>
            <a:pPr marL="471525" indent="-471525" defTabSz="455675">
              <a:spcBef>
                <a:spcPts val="3100"/>
              </a:spcBef>
              <a:defRPr sz="4368"/>
            </a:pPr>
            <a:r>
              <a:t>CLEAR III trial was safe but provided no improvement in functional outcome or mortality with intraventricular catheter and alteplase irrigation(Lancet 2017 Feb 11; 389:603-611)</a:t>
            </a:r>
          </a:p>
          <a:p>
            <a:pPr marL="471525" indent="-471525" defTabSz="455675">
              <a:spcBef>
                <a:spcPts val="3100"/>
              </a:spcBef>
              <a:defRPr sz="4368"/>
            </a:pPr>
            <a:r>
              <a:t>MISTIE III trial was safe but also had no improvement in functional outcome or mortality vs standard medical care with intraparynchemal catheter infusion of alteplase and aspiration of blood (Lancet 2019 Mar 9; 393:1021-1032)</a:t>
            </a:r>
          </a:p>
          <a:p>
            <a:pPr marL="471525" indent="-471525" defTabSz="455675">
              <a:spcBef>
                <a:spcPts val="3100"/>
              </a:spcBef>
              <a:defRPr sz="4368"/>
            </a:pPr>
            <a:r>
              <a:t>STITCH II trial was safe but early (&lt;12 hours) surgical hematoma evacuation of superficial lobar hemorrhages did not improve mortality or disability compared to medical management (Lancet 2013 Aug 8;382:397-408)</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mall vessel disease"/>
          <p:cNvSpPr txBox="1">
            <a:spLocks noGrp="1"/>
          </p:cNvSpPr>
          <p:nvPr>
            <p:ph type="title"/>
          </p:nvPr>
        </p:nvSpPr>
        <p:spPr>
          <a:xfrm>
            <a:off x="4155281" y="5388900"/>
            <a:ext cx="16073438" cy="2678908"/>
          </a:xfrm>
          <a:prstGeom prst="rect">
            <a:avLst/>
          </a:prstGeom>
        </p:spPr>
        <p:txBody>
          <a:bodyPr/>
          <a:lstStyle/>
          <a:p>
            <a:r>
              <a:t>Small vessel disease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t1_mprage0.7iso.0139.jpg" descr="t1_mprage0.7iso.0139.jpg"/>
          <p:cNvPicPr>
            <a:picLocks noChangeAspect="1"/>
          </p:cNvPicPr>
          <p:nvPr/>
        </p:nvPicPr>
        <p:blipFill>
          <a:blip r:embed="rId2"/>
          <a:stretch>
            <a:fillRect/>
          </a:stretch>
        </p:blipFill>
        <p:spPr>
          <a:xfrm>
            <a:off x="411772" y="45546"/>
            <a:ext cx="10902159" cy="13624908"/>
          </a:xfrm>
          <a:prstGeom prst="rect">
            <a:avLst/>
          </a:prstGeom>
          <a:ln w="12700">
            <a:miter lim="400000"/>
          </a:ln>
        </p:spPr>
      </p:pic>
      <p:pic>
        <p:nvPicPr>
          <p:cNvPr id="172" name="t1_mprage0.7iso.0175.jpg" descr="t1_mprage0.7iso.0175.jpg"/>
          <p:cNvPicPr>
            <a:picLocks noChangeAspect="1"/>
          </p:cNvPicPr>
          <p:nvPr/>
        </p:nvPicPr>
        <p:blipFill>
          <a:blip r:embed="rId3"/>
          <a:stretch>
            <a:fillRect/>
          </a:stretch>
        </p:blipFill>
        <p:spPr>
          <a:xfrm>
            <a:off x="13433207" y="131105"/>
            <a:ext cx="10765236" cy="13453790"/>
          </a:xfrm>
          <a:prstGeom prst="rect">
            <a:avLst/>
          </a:prstGeom>
          <a:ln w="12700">
            <a:miter lim="400000"/>
          </a:ln>
        </p:spPr>
      </p:pic>
      <p:sp>
        <p:nvSpPr>
          <p:cNvPr id="173" name="Shape"/>
          <p:cNvSpPr/>
          <p:nvPr/>
        </p:nvSpPr>
        <p:spPr>
          <a:xfrm>
            <a:off x="4190094" y="4831047"/>
            <a:ext cx="3560985" cy="3227210"/>
          </a:xfrm>
          <a:custGeom>
            <a:avLst/>
            <a:gdLst/>
            <a:ahLst/>
            <a:cxnLst>
              <a:cxn ang="0">
                <a:pos x="wd2" y="hd2"/>
              </a:cxn>
              <a:cxn ang="5400000">
                <a:pos x="wd2" y="hd2"/>
              </a:cxn>
              <a:cxn ang="10800000">
                <a:pos x="wd2" y="hd2"/>
              </a:cxn>
              <a:cxn ang="16200000">
                <a:pos x="wd2" y="hd2"/>
              </a:cxn>
            </a:cxnLst>
            <a:rect l="0" t="0" r="r" b="b"/>
            <a:pathLst>
              <a:path w="21600" h="21600" extrusionOk="0">
                <a:moveTo>
                  <a:pt x="8915" y="5912"/>
                </a:moveTo>
                <a:lnTo>
                  <a:pt x="4811" y="1254"/>
                </a:lnTo>
                <a:lnTo>
                  <a:pt x="2352" y="1424"/>
                </a:lnTo>
                <a:lnTo>
                  <a:pt x="0" y="6984"/>
                </a:lnTo>
                <a:lnTo>
                  <a:pt x="502" y="14707"/>
                </a:lnTo>
                <a:lnTo>
                  <a:pt x="858" y="18433"/>
                </a:lnTo>
                <a:lnTo>
                  <a:pt x="2221" y="21203"/>
                </a:lnTo>
                <a:lnTo>
                  <a:pt x="4205" y="18942"/>
                </a:lnTo>
                <a:lnTo>
                  <a:pt x="6219" y="13197"/>
                </a:lnTo>
                <a:lnTo>
                  <a:pt x="8951" y="10901"/>
                </a:lnTo>
                <a:lnTo>
                  <a:pt x="12604" y="12122"/>
                </a:lnTo>
                <a:lnTo>
                  <a:pt x="16313" y="14687"/>
                </a:lnTo>
                <a:lnTo>
                  <a:pt x="18952" y="20476"/>
                </a:lnTo>
                <a:lnTo>
                  <a:pt x="19970" y="21600"/>
                </a:lnTo>
                <a:lnTo>
                  <a:pt x="21600" y="15346"/>
                </a:lnTo>
                <a:lnTo>
                  <a:pt x="20431" y="6632"/>
                </a:lnTo>
                <a:lnTo>
                  <a:pt x="18330" y="2801"/>
                </a:lnTo>
                <a:lnTo>
                  <a:pt x="16825" y="0"/>
                </a:lnTo>
                <a:lnTo>
                  <a:pt x="14627" y="2512"/>
                </a:lnTo>
                <a:lnTo>
                  <a:pt x="12558" y="4724"/>
                </a:lnTo>
                <a:lnTo>
                  <a:pt x="11729" y="6487"/>
                </a:lnTo>
                <a:lnTo>
                  <a:pt x="12610" y="8607"/>
                </a:lnTo>
                <a:lnTo>
                  <a:pt x="12620" y="10279"/>
                </a:lnTo>
                <a:lnTo>
                  <a:pt x="11488" y="10971"/>
                </a:lnTo>
                <a:lnTo>
                  <a:pt x="9446" y="8746"/>
                </a:lnTo>
                <a:lnTo>
                  <a:pt x="8915" y="5912"/>
                </a:lnTo>
                <a:close/>
              </a:path>
            </a:pathLst>
          </a:custGeom>
          <a:gradFill>
            <a:gsLst>
              <a:gs pos="0">
                <a:srgbClr val="D24746">
                  <a:alpha val="19550"/>
                </a:srgbClr>
              </a:gs>
              <a:gs pos="100000">
                <a:schemeClr val="accent5">
                  <a:satOff val="53043"/>
                  <a:lumOff val="27570"/>
                  <a:alpha val="19550"/>
                </a:schemeClr>
              </a:gs>
            </a:gsLst>
            <a:lin ang="16200000"/>
          </a:gradFill>
          <a:ln>
            <a:solidFill>
              <a:srgbClr val="C05251">
                <a:alpha val="19550"/>
              </a:srgbClr>
            </a:solidFill>
          </a:ln>
        </p:spPr>
        <p:txBody>
          <a:bodyPr lIns="45718" tIns="45718" rIns="45718" bIns="45718"/>
          <a:lstStyle/>
          <a:p>
            <a:pPr>
              <a:defRPr>
                <a:solidFill>
                  <a:srgbClr val="002951"/>
                </a:solidFill>
              </a:defRPr>
            </a:pPr>
            <a:endParaRPr/>
          </a:p>
        </p:txBody>
      </p:sp>
      <p:sp>
        <p:nvSpPr>
          <p:cNvPr id="174" name="Shape"/>
          <p:cNvSpPr/>
          <p:nvPr/>
        </p:nvSpPr>
        <p:spPr>
          <a:xfrm>
            <a:off x="4759545" y="6653078"/>
            <a:ext cx="2512168" cy="1887100"/>
          </a:xfrm>
          <a:custGeom>
            <a:avLst/>
            <a:gdLst/>
            <a:ahLst/>
            <a:cxnLst>
              <a:cxn ang="0">
                <a:pos x="wd2" y="hd2"/>
              </a:cxn>
              <a:cxn ang="5400000">
                <a:pos x="wd2" y="hd2"/>
              </a:cxn>
              <a:cxn ang="10800000">
                <a:pos x="wd2" y="hd2"/>
              </a:cxn>
              <a:cxn ang="16200000">
                <a:pos x="wd2" y="hd2"/>
              </a:cxn>
            </a:cxnLst>
            <a:rect l="0" t="0" r="r" b="b"/>
            <a:pathLst>
              <a:path w="21600" h="21600" extrusionOk="0">
                <a:moveTo>
                  <a:pt x="10519" y="2723"/>
                </a:moveTo>
                <a:lnTo>
                  <a:pt x="11646" y="731"/>
                </a:lnTo>
                <a:lnTo>
                  <a:pt x="13751" y="589"/>
                </a:lnTo>
                <a:lnTo>
                  <a:pt x="15362" y="2528"/>
                </a:lnTo>
                <a:lnTo>
                  <a:pt x="16973" y="4468"/>
                </a:lnTo>
                <a:lnTo>
                  <a:pt x="19859" y="9371"/>
                </a:lnTo>
                <a:cubicBezTo>
                  <a:pt x="20149" y="10451"/>
                  <a:pt x="20439" y="11532"/>
                  <a:pt x="20729" y="12612"/>
                </a:cubicBezTo>
                <a:cubicBezTo>
                  <a:pt x="21020" y="13692"/>
                  <a:pt x="21310" y="14773"/>
                  <a:pt x="21600" y="15853"/>
                </a:cubicBezTo>
                <a:lnTo>
                  <a:pt x="19907" y="20771"/>
                </a:lnTo>
                <a:lnTo>
                  <a:pt x="16277" y="21600"/>
                </a:lnTo>
                <a:lnTo>
                  <a:pt x="13744" y="20432"/>
                </a:lnTo>
                <a:lnTo>
                  <a:pt x="11809" y="15449"/>
                </a:lnTo>
                <a:cubicBezTo>
                  <a:pt x="11964" y="14664"/>
                  <a:pt x="11601" y="13865"/>
                  <a:pt x="11008" y="13681"/>
                </a:cubicBezTo>
                <a:cubicBezTo>
                  <a:pt x="10579" y="13549"/>
                  <a:pt x="10134" y="13793"/>
                  <a:pt x="9900" y="14288"/>
                </a:cubicBezTo>
                <a:lnTo>
                  <a:pt x="8102" y="18903"/>
                </a:lnTo>
                <a:lnTo>
                  <a:pt x="6412" y="20475"/>
                </a:lnTo>
                <a:lnTo>
                  <a:pt x="2965" y="20224"/>
                </a:lnTo>
                <a:lnTo>
                  <a:pt x="348" y="17018"/>
                </a:lnTo>
                <a:lnTo>
                  <a:pt x="0" y="14520"/>
                </a:lnTo>
                <a:lnTo>
                  <a:pt x="1723" y="9501"/>
                </a:lnTo>
                <a:lnTo>
                  <a:pt x="3398" y="5138"/>
                </a:lnTo>
                <a:lnTo>
                  <a:pt x="5088" y="2185"/>
                </a:lnTo>
                <a:lnTo>
                  <a:pt x="7305" y="0"/>
                </a:lnTo>
                <a:lnTo>
                  <a:pt x="9395" y="871"/>
                </a:lnTo>
                <a:lnTo>
                  <a:pt x="10519" y="2723"/>
                </a:lnTo>
                <a:close/>
              </a:path>
            </a:pathLst>
          </a:custGeom>
          <a:solidFill>
            <a:schemeClr val="accent2">
              <a:alpha val="17342"/>
            </a:schemeClr>
          </a:solidFill>
          <a:ln w="25400">
            <a:solidFill>
              <a:srgbClr val="576D43">
                <a:alpha val="17342"/>
              </a:srgbClr>
            </a:solidFill>
          </a:ln>
        </p:spPr>
        <p:txBody>
          <a:bodyPr lIns="45718" tIns="45718" rIns="45718" bIns="45718"/>
          <a:lstStyle/>
          <a:p>
            <a:pPr>
              <a:defRPr>
                <a:solidFill>
                  <a:srgbClr val="002951"/>
                </a:solidFill>
              </a:defRPr>
            </a:pPr>
            <a:endParaRPr/>
          </a:p>
        </p:txBody>
      </p:sp>
      <p:sp>
        <p:nvSpPr>
          <p:cNvPr id="175" name="Shape"/>
          <p:cNvSpPr/>
          <p:nvPr/>
        </p:nvSpPr>
        <p:spPr>
          <a:xfrm>
            <a:off x="18215714" y="7000237"/>
            <a:ext cx="1553654" cy="1676108"/>
          </a:xfrm>
          <a:custGeom>
            <a:avLst/>
            <a:gdLst/>
            <a:ahLst/>
            <a:cxnLst>
              <a:cxn ang="0">
                <a:pos x="wd2" y="hd2"/>
              </a:cxn>
              <a:cxn ang="5400000">
                <a:pos x="wd2" y="hd2"/>
              </a:cxn>
              <a:cxn ang="10800000">
                <a:pos x="wd2" y="hd2"/>
              </a:cxn>
              <a:cxn ang="16200000">
                <a:pos x="wd2" y="hd2"/>
              </a:cxn>
            </a:cxnLst>
            <a:rect l="0" t="0" r="r" b="b"/>
            <a:pathLst>
              <a:path w="21600" h="21600" extrusionOk="0">
                <a:moveTo>
                  <a:pt x="8705" y="1059"/>
                </a:moveTo>
                <a:lnTo>
                  <a:pt x="3096" y="562"/>
                </a:lnTo>
                <a:lnTo>
                  <a:pt x="0" y="6236"/>
                </a:lnTo>
                <a:lnTo>
                  <a:pt x="1693" y="12906"/>
                </a:lnTo>
                <a:lnTo>
                  <a:pt x="4336" y="18288"/>
                </a:lnTo>
                <a:lnTo>
                  <a:pt x="9571" y="21600"/>
                </a:lnTo>
                <a:lnTo>
                  <a:pt x="10080" y="18396"/>
                </a:lnTo>
                <a:lnTo>
                  <a:pt x="12802" y="19322"/>
                </a:lnTo>
                <a:lnTo>
                  <a:pt x="14241" y="21400"/>
                </a:lnTo>
                <a:lnTo>
                  <a:pt x="17559" y="19400"/>
                </a:lnTo>
                <a:lnTo>
                  <a:pt x="19240" y="13182"/>
                </a:lnTo>
                <a:lnTo>
                  <a:pt x="21600" y="7382"/>
                </a:lnTo>
                <a:lnTo>
                  <a:pt x="19998" y="1935"/>
                </a:lnTo>
                <a:lnTo>
                  <a:pt x="16501" y="0"/>
                </a:lnTo>
                <a:lnTo>
                  <a:pt x="12252" y="298"/>
                </a:lnTo>
                <a:lnTo>
                  <a:pt x="8705" y="1059"/>
                </a:lnTo>
                <a:close/>
              </a:path>
            </a:pathLst>
          </a:custGeom>
          <a:gradFill>
            <a:gsLst>
              <a:gs pos="0">
                <a:schemeClr val="accent4">
                  <a:hueOff val="-432628"/>
                  <a:satOff val="35087"/>
                  <a:lumOff val="28335"/>
                  <a:alpha val="22435"/>
                </a:schemeClr>
              </a:gs>
              <a:gs pos="35000">
                <a:srgbClr val="FFD3C4">
                  <a:alpha val="22435"/>
                </a:srgbClr>
              </a:gs>
              <a:gs pos="100000">
                <a:schemeClr val="accent4">
                  <a:hueOff val="-501835"/>
                  <a:satOff val="35087"/>
                  <a:lumOff val="40260"/>
                  <a:alpha val="22435"/>
                </a:schemeClr>
              </a:gs>
            </a:gsLst>
            <a:lin ang="16200000"/>
          </a:gradFill>
          <a:ln>
            <a:solidFill>
              <a:srgbClr val="D6773E">
                <a:alpha val="22435"/>
              </a:srgbClr>
            </a:solidFill>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173"/>
                                        </p:tgtEl>
                                        <p:attrNameLst>
                                          <p:attrName>style.visibility</p:attrName>
                                        </p:attrNameLst>
                                      </p:cBhvr>
                                      <p:to>
                                        <p:strVal val="visible"/>
                                      </p:to>
                                    </p:set>
                                    <p:animEffect transition="in" filter="fade">
                                      <p:cBhvr>
                                        <p:cTn id="7" dur="2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type="lt">
                                    <p:tmAbs val="0"/>
                                  </p:iterate>
                                  <p:childTnLst>
                                    <p:set>
                                      <p:cBhvr>
                                        <p:cTn id="11" fill="hold"/>
                                        <p:tgtEl>
                                          <p:spTgt spid="174"/>
                                        </p:tgtEl>
                                        <p:attrNameLst>
                                          <p:attrName>style.visibility</p:attrName>
                                        </p:attrNameLst>
                                      </p:cBhvr>
                                      <p:to>
                                        <p:strVal val="visible"/>
                                      </p:to>
                                    </p:set>
                                    <p:animEffect transition="in" filter="fade">
                                      <p:cBhvr>
                                        <p:cTn id="12" dur="2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type="lt">
                                    <p:tmAbs val="0"/>
                                  </p:iterate>
                                  <p:childTnLst>
                                    <p:set>
                                      <p:cBhvr>
                                        <p:cTn id="16" fill="hold"/>
                                        <p:tgtEl>
                                          <p:spTgt spid="175"/>
                                        </p:tgtEl>
                                        <p:attrNameLst>
                                          <p:attrName>style.visibility</p:attrName>
                                        </p:attrNameLst>
                                      </p:cBhvr>
                                      <p:to>
                                        <p:strVal val="visible"/>
                                      </p:to>
                                    </p:set>
                                    <p:animEffect transition="in" filter="fade">
                                      <p:cBhvr>
                                        <p:cTn id="17" dur="2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4" grpId="2" animBg="1" advAuto="0"/>
      <p:bldP spid="175"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Microatheroma"/>
          <p:cNvSpPr txBox="1">
            <a:spLocks noGrp="1"/>
          </p:cNvSpPr>
          <p:nvPr>
            <p:ph type="title"/>
          </p:nvPr>
        </p:nvSpPr>
        <p:spPr>
          <a:xfrm>
            <a:off x="4155281" y="732233"/>
            <a:ext cx="16073438" cy="2678909"/>
          </a:xfrm>
          <a:prstGeom prst="rect">
            <a:avLst/>
          </a:prstGeom>
        </p:spPr>
        <p:txBody>
          <a:bodyPr/>
          <a:lstStyle/>
          <a:p>
            <a:r>
              <a:t>Microatheroma</a:t>
            </a:r>
          </a:p>
        </p:txBody>
      </p:sp>
      <p:sp>
        <p:nvSpPr>
          <p:cNvPr id="178"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79"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0"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1"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2"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3"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4"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5"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6"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7"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8"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89"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0"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1" name="Oval"/>
          <p:cNvSpPr/>
          <p:nvPr/>
        </p:nvSpPr>
        <p:spPr>
          <a:xfrm>
            <a:off x="13027818" y="668119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2"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3"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4"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5"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6"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7"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8"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99"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0" name="Shape"/>
          <p:cNvSpPr/>
          <p:nvPr/>
        </p:nvSpPr>
        <p:spPr>
          <a:xfrm>
            <a:off x="11671621" y="6905749"/>
            <a:ext cx="940298" cy="160737"/>
          </a:xfrm>
          <a:custGeom>
            <a:avLst/>
            <a:gdLst/>
            <a:ahLst/>
            <a:cxnLst>
              <a:cxn ang="0">
                <a:pos x="wd2" y="hd2"/>
              </a:cxn>
              <a:cxn ang="5400000">
                <a:pos x="wd2" y="hd2"/>
              </a:cxn>
              <a:cxn ang="10800000">
                <a:pos x="wd2" y="hd2"/>
              </a:cxn>
              <a:cxn ang="16200000">
                <a:pos x="wd2" y="hd2"/>
              </a:cxn>
            </a:cxnLst>
            <a:rect l="0" t="0" r="r" b="b"/>
            <a:pathLst>
              <a:path w="21600" h="21600" extrusionOk="0">
                <a:moveTo>
                  <a:pt x="0" y="3109"/>
                </a:moveTo>
                <a:cubicBezTo>
                  <a:pt x="1397" y="9871"/>
                  <a:pt x="3279" y="17440"/>
                  <a:pt x="3279" y="17440"/>
                </a:cubicBezTo>
                <a:lnTo>
                  <a:pt x="7101" y="21600"/>
                </a:lnTo>
                <a:lnTo>
                  <a:pt x="11610" y="21600"/>
                </a:lnTo>
                <a:lnTo>
                  <a:pt x="17307" y="20553"/>
                </a:lnTo>
                <a:lnTo>
                  <a:pt x="21223" y="13520"/>
                </a:lnTo>
                <a:lnTo>
                  <a:pt x="21600" y="0"/>
                </a:lnTo>
                <a:lnTo>
                  <a:pt x="0" y="3109"/>
                </a:lnTo>
                <a:close/>
              </a:path>
            </a:pathLst>
          </a:custGeom>
          <a:solidFill>
            <a:srgbClr val="FF886D"/>
          </a:solidFill>
          <a:ln w="12700">
            <a:miter lim="400000"/>
          </a:ln>
        </p:spPr>
        <p:txBody>
          <a:bodyPr lIns="71436" tIns="71436" rIns="71436" bIns="71436" anchor="ctr"/>
          <a:lstStyle/>
          <a:p>
            <a:pPr defTabSz="614362">
              <a:defRPr sz="2800"/>
            </a:pPr>
            <a:endParaRPr/>
          </a:p>
        </p:txBody>
      </p:sp>
      <p:sp>
        <p:nvSpPr>
          <p:cNvPr id="201"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2" name="Rectangle"/>
          <p:cNvSpPr/>
          <p:nvPr/>
        </p:nvSpPr>
        <p:spPr>
          <a:xfrm>
            <a:off x="12650092"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3"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4"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5"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6"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7"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8"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09"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0"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1"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2"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3"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4"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5"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6"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7"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8"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19"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0"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1" name="Oval"/>
          <p:cNvSpPr/>
          <p:nvPr/>
        </p:nvSpPr>
        <p:spPr>
          <a:xfrm>
            <a:off x="12650092" y="641598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icroatheroma"/>
          <p:cNvSpPr txBox="1">
            <a:spLocks noGrp="1"/>
          </p:cNvSpPr>
          <p:nvPr>
            <p:ph type="title"/>
          </p:nvPr>
        </p:nvSpPr>
        <p:spPr>
          <a:xfrm>
            <a:off x="4155281" y="732233"/>
            <a:ext cx="16073438" cy="2678909"/>
          </a:xfrm>
          <a:prstGeom prst="rect">
            <a:avLst/>
          </a:prstGeom>
        </p:spPr>
        <p:txBody>
          <a:bodyPr/>
          <a:lstStyle/>
          <a:p>
            <a:r>
              <a:t>Microatheroma</a:t>
            </a:r>
          </a:p>
        </p:txBody>
      </p:sp>
      <p:sp>
        <p:nvSpPr>
          <p:cNvPr id="224"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5"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6"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7"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8"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29"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0"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1"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2"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3"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4"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5"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6" name="Oval"/>
          <p:cNvSpPr/>
          <p:nvPr/>
        </p:nvSpPr>
        <p:spPr>
          <a:xfrm>
            <a:off x="13092112"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7" name="Oval"/>
          <p:cNvSpPr/>
          <p:nvPr/>
        </p:nvSpPr>
        <p:spPr>
          <a:xfrm>
            <a:off x="13365359"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8"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39"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0"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1"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2"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3"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4"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5"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6" name="Shape"/>
          <p:cNvSpPr/>
          <p:nvPr/>
        </p:nvSpPr>
        <p:spPr>
          <a:xfrm>
            <a:off x="11960944" y="6889676"/>
            <a:ext cx="940298" cy="160736"/>
          </a:xfrm>
          <a:custGeom>
            <a:avLst/>
            <a:gdLst/>
            <a:ahLst/>
            <a:cxnLst>
              <a:cxn ang="0">
                <a:pos x="wd2" y="hd2"/>
              </a:cxn>
              <a:cxn ang="5400000">
                <a:pos x="wd2" y="hd2"/>
              </a:cxn>
              <a:cxn ang="10800000">
                <a:pos x="wd2" y="hd2"/>
              </a:cxn>
              <a:cxn ang="16200000">
                <a:pos x="wd2" y="hd2"/>
              </a:cxn>
            </a:cxnLst>
            <a:rect l="0" t="0" r="r" b="b"/>
            <a:pathLst>
              <a:path w="21600" h="21600" extrusionOk="0">
                <a:moveTo>
                  <a:pt x="0" y="3109"/>
                </a:moveTo>
                <a:cubicBezTo>
                  <a:pt x="1397" y="9871"/>
                  <a:pt x="3279" y="17440"/>
                  <a:pt x="3279" y="17440"/>
                </a:cubicBezTo>
                <a:lnTo>
                  <a:pt x="7101" y="21600"/>
                </a:lnTo>
                <a:lnTo>
                  <a:pt x="11610" y="21600"/>
                </a:lnTo>
                <a:lnTo>
                  <a:pt x="17307" y="20553"/>
                </a:lnTo>
                <a:lnTo>
                  <a:pt x="21223" y="13520"/>
                </a:lnTo>
                <a:lnTo>
                  <a:pt x="21600" y="0"/>
                </a:lnTo>
                <a:lnTo>
                  <a:pt x="0" y="3109"/>
                </a:lnTo>
                <a:close/>
              </a:path>
            </a:pathLst>
          </a:custGeom>
          <a:solidFill>
            <a:srgbClr val="FF886D"/>
          </a:solidFill>
          <a:ln w="12700">
            <a:miter lim="400000"/>
          </a:ln>
        </p:spPr>
        <p:txBody>
          <a:bodyPr lIns="71436" tIns="71436" rIns="71436" bIns="71436" anchor="ctr"/>
          <a:lstStyle/>
          <a:p>
            <a:pPr defTabSz="614362">
              <a:defRPr sz="2800"/>
            </a:pPr>
            <a:endParaRPr/>
          </a:p>
        </p:txBody>
      </p:sp>
      <p:sp>
        <p:nvSpPr>
          <p:cNvPr id="247"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8"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49"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0"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1"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2"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3"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4"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5"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6"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7"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8"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59"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0"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1"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2"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3"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4" name="Oval"/>
          <p:cNvSpPr/>
          <p:nvPr/>
        </p:nvSpPr>
        <p:spPr>
          <a:xfrm>
            <a:off x="13027818"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5" name="Oval"/>
          <p:cNvSpPr/>
          <p:nvPr/>
        </p:nvSpPr>
        <p:spPr>
          <a:xfrm>
            <a:off x="13405544" y="6600825"/>
            <a:ext cx="208957" cy="160736"/>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66" name="Rectangle"/>
          <p:cNvSpPr/>
          <p:nvPr/>
        </p:nvSpPr>
        <p:spPr>
          <a:xfrm>
            <a:off x="12650092"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89DA5-508F-E14F-A669-13D33E6742C5}"/>
              </a:ext>
            </a:extLst>
          </p:cNvPr>
          <p:cNvSpPr>
            <a:spLocks noGrp="1"/>
          </p:cNvSpPr>
          <p:nvPr>
            <p:ph type="body" idx="1"/>
          </p:nvPr>
        </p:nvSpPr>
        <p:spPr/>
        <p:txBody>
          <a:bodyPr/>
          <a:lstStyle/>
          <a:p>
            <a:r>
              <a:rPr lang="en-US" dirty="0"/>
              <a:t>I have no disclosures</a:t>
            </a:r>
          </a:p>
        </p:txBody>
      </p:sp>
    </p:spTree>
    <p:extLst>
      <p:ext uri="{BB962C8B-B14F-4D97-AF65-F5344CB8AC3E}">
        <p14:creationId xmlns:p14="http://schemas.microsoft.com/office/powerpoint/2010/main" val="11122224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Microatheroma"/>
          <p:cNvSpPr txBox="1">
            <a:spLocks noGrp="1"/>
          </p:cNvSpPr>
          <p:nvPr>
            <p:ph type="title"/>
          </p:nvPr>
        </p:nvSpPr>
        <p:spPr>
          <a:xfrm>
            <a:off x="4155281" y="732233"/>
            <a:ext cx="16073438" cy="2678909"/>
          </a:xfrm>
          <a:prstGeom prst="rect">
            <a:avLst/>
          </a:prstGeom>
        </p:spPr>
        <p:txBody>
          <a:bodyPr/>
          <a:lstStyle/>
          <a:p>
            <a:r>
              <a:t>Microatheroma</a:t>
            </a:r>
          </a:p>
        </p:txBody>
      </p:sp>
      <p:sp>
        <p:nvSpPr>
          <p:cNvPr id="269"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0"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1"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2"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3"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4"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5"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6"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7"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8"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79"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0"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1" name="Oval"/>
          <p:cNvSpPr/>
          <p:nvPr/>
        </p:nvSpPr>
        <p:spPr>
          <a:xfrm>
            <a:off x="12465247"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2" name="Oval"/>
          <p:cNvSpPr/>
          <p:nvPr/>
        </p:nvSpPr>
        <p:spPr>
          <a:xfrm>
            <a:off x="13365359"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3"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4"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5"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6"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7"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8"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89"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0"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1" name="Shape"/>
          <p:cNvSpPr/>
          <p:nvPr/>
        </p:nvSpPr>
        <p:spPr>
          <a:xfrm>
            <a:off x="12668174" y="6905749"/>
            <a:ext cx="940298" cy="160737"/>
          </a:xfrm>
          <a:custGeom>
            <a:avLst/>
            <a:gdLst/>
            <a:ahLst/>
            <a:cxnLst>
              <a:cxn ang="0">
                <a:pos x="wd2" y="hd2"/>
              </a:cxn>
              <a:cxn ang="5400000">
                <a:pos x="wd2" y="hd2"/>
              </a:cxn>
              <a:cxn ang="10800000">
                <a:pos x="wd2" y="hd2"/>
              </a:cxn>
              <a:cxn ang="16200000">
                <a:pos x="wd2" y="hd2"/>
              </a:cxn>
            </a:cxnLst>
            <a:rect l="0" t="0" r="r" b="b"/>
            <a:pathLst>
              <a:path w="21600" h="21600" extrusionOk="0">
                <a:moveTo>
                  <a:pt x="0" y="3109"/>
                </a:moveTo>
                <a:cubicBezTo>
                  <a:pt x="1397" y="9871"/>
                  <a:pt x="3279" y="17440"/>
                  <a:pt x="3279" y="17440"/>
                </a:cubicBezTo>
                <a:lnTo>
                  <a:pt x="7101" y="21600"/>
                </a:lnTo>
                <a:lnTo>
                  <a:pt x="11610" y="21600"/>
                </a:lnTo>
                <a:lnTo>
                  <a:pt x="17307" y="20553"/>
                </a:lnTo>
                <a:lnTo>
                  <a:pt x="21223" y="13520"/>
                </a:lnTo>
                <a:lnTo>
                  <a:pt x="21600" y="0"/>
                </a:lnTo>
                <a:lnTo>
                  <a:pt x="0" y="3109"/>
                </a:lnTo>
                <a:close/>
              </a:path>
            </a:pathLst>
          </a:custGeom>
          <a:solidFill>
            <a:srgbClr val="FF886D"/>
          </a:solidFill>
          <a:ln w="12700">
            <a:miter lim="400000"/>
          </a:ln>
        </p:spPr>
        <p:txBody>
          <a:bodyPr lIns="71436" tIns="71436" rIns="71436" bIns="71436" anchor="ctr"/>
          <a:lstStyle/>
          <a:p>
            <a:pPr defTabSz="614362">
              <a:defRPr sz="2800"/>
            </a:pPr>
            <a:endParaRPr/>
          </a:p>
        </p:txBody>
      </p:sp>
      <p:sp>
        <p:nvSpPr>
          <p:cNvPr id="292"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3"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4"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5"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6"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7"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8"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299"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0"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1"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2"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3"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4"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5"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6"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07" name="Rectangle"/>
          <p:cNvSpPr/>
          <p:nvPr/>
        </p:nvSpPr>
        <p:spPr>
          <a:xfrm>
            <a:off x="12762607" y="6094510"/>
            <a:ext cx="208956"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308" name="Rectangle"/>
          <p:cNvSpPr/>
          <p:nvPr/>
        </p:nvSpPr>
        <p:spPr>
          <a:xfrm>
            <a:off x="13084074"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309" name="Rectangle"/>
          <p:cNvSpPr/>
          <p:nvPr/>
        </p:nvSpPr>
        <p:spPr>
          <a:xfrm>
            <a:off x="13405544"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Hyalinosclerosis"/>
          <p:cNvSpPr txBox="1">
            <a:spLocks noGrp="1"/>
          </p:cNvSpPr>
          <p:nvPr>
            <p:ph type="title"/>
          </p:nvPr>
        </p:nvSpPr>
        <p:spPr>
          <a:xfrm>
            <a:off x="4155281" y="843133"/>
            <a:ext cx="16073438" cy="2678908"/>
          </a:xfrm>
          <a:prstGeom prst="rect">
            <a:avLst/>
          </a:prstGeom>
        </p:spPr>
        <p:txBody>
          <a:bodyPr/>
          <a:lstStyle/>
          <a:p>
            <a:r>
              <a:t>Hyalinosclerosis</a:t>
            </a:r>
          </a:p>
        </p:txBody>
      </p:sp>
      <p:sp>
        <p:nvSpPr>
          <p:cNvPr id="312"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3"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4"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5"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6"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7"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8"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19"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0"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1"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2"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3"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4"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5"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6"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7"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8"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29"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0"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1"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2"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3"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4"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5" name="Rectangle"/>
          <p:cNvSpPr/>
          <p:nvPr/>
        </p:nvSpPr>
        <p:spPr>
          <a:xfrm>
            <a:off x="12650092"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6"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7"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8"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39"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0"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1"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2"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3"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4"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5"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6"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7"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8"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49"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0"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1"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2"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3"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4"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55" name="Rectangle"/>
          <p:cNvSpPr/>
          <p:nvPr/>
        </p:nvSpPr>
        <p:spPr>
          <a:xfrm>
            <a:off x="12617946" y="6729411"/>
            <a:ext cx="112515" cy="168773"/>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
        <p:nvSpPr>
          <p:cNvPr id="356" name="Rectangle"/>
          <p:cNvSpPr/>
          <p:nvPr/>
        </p:nvSpPr>
        <p:spPr>
          <a:xfrm>
            <a:off x="12794753" y="6729411"/>
            <a:ext cx="112515" cy="168773"/>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
        <p:nvSpPr>
          <p:cNvPr id="357" name="Rectangle"/>
          <p:cNvSpPr/>
          <p:nvPr/>
        </p:nvSpPr>
        <p:spPr>
          <a:xfrm>
            <a:off x="12995671" y="6729411"/>
            <a:ext cx="112515" cy="168773"/>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
        <p:nvSpPr>
          <p:cNvPr id="358" name="Rectangle"/>
          <p:cNvSpPr/>
          <p:nvPr/>
        </p:nvSpPr>
        <p:spPr>
          <a:xfrm>
            <a:off x="13180516" y="6729411"/>
            <a:ext cx="112515" cy="168773"/>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Rectangle"/>
          <p:cNvSpPr/>
          <p:nvPr/>
        </p:nvSpPr>
        <p:spPr>
          <a:xfrm>
            <a:off x="12650092"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361" name="Rectangle"/>
          <p:cNvSpPr/>
          <p:nvPr/>
        </p:nvSpPr>
        <p:spPr>
          <a:xfrm>
            <a:off x="13027818"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362" name="Hyalinosclerosis"/>
          <p:cNvSpPr txBox="1">
            <a:spLocks noGrp="1"/>
          </p:cNvSpPr>
          <p:nvPr>
            <p:ph type="title"/>
          </p:nvPr>
        </p:nvSpPr>
        <p:spPr>
          <a:xfrm>
            <a:off x="4155281" y="732233"/>
            <a:ext cx="16073438" cy="2678909"/>
          </a:xfrm>
          <a:prstGeom prst="rect">
            <a:avLst/>
          </a:prstGeom>
        </p:spPr>
        <p:txBody>
          <a:bodyPr/>
          <a:lstStyle/>
          <a:p>
            <a:r>
              <a:t>Hyalinosclerosis</a:t>
            </a:r>
          </a:p>
        </p:txBody>
      </p:sp>
      <p:sp>
        <p:nvSpPr>
          <p:cNvPr id="363"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4"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5"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6"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7"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8"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69"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0"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1"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2"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3"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4"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5"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6"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7"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8"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79"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0"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1"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2"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3"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4"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5"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6"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7"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8"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89"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0"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1"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2"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3"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4"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5"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6"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7"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8"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399"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0"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1"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2"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3"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4" name="Rectangle"/>
          <p:cNvSpPr/>
          <p:nvPr/>
        </p:nvSpPr>
        <p:spPr>
          <a:xfrm>
            <a:off x="12642056" y="6729411"/>
            <a:ext cx="112515" cy="16877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5" name="Rectangle"/>
          <p:cNvSpPr/>
          <p:nvPr/>
        </p:nvSpPr>
        <p:spPr>
          <a:xfrm>
            <a:off x="12658128" y="6737447"/>
            <a:ext cx="192885" cy="160737"/>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
        <p:nvSpPr>
          <p:cNvPr id="406" name="Rectangle"/>
          <p:cNvSpPr/>
          <p:nvPr/>
        </p:nvSpPr>
        <p:spPr>
          <a:xfrm>
            <a:off x="13019782" y="6729411"/>
            <a:ext cx="112515" cy="16877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07" name="Rectangle"/>
          <p:cNvSpPr/>
          <p:nvPr/>
        </p:nvSpPr>
        <p:spPr>
          <a:xfrm>
            <a:off x="13015763" y="6733430"/>
            <a:ext cx="192885" cy="160737"/>
          </a:xfrm>
          <a:prstGeom prst="rect">
            <a:avLst/>
          </a:prstGeom>
          <a:solidFill>
            <a:schemeClr val="accent1">
              <a:lumOff val="21666"/>
            </a:scheme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Lipohyalinosis"/>
          <p:cNvSpPr txBox="1">
            <a:spLocks noGrp="1"/>
          </p:cNvSpPr>
          <p:nvPr>
            <p:ph type="title"/>
          </p:nvPr>
        </p:nvSpPr>
        <p:spPr>
          <a:xfrm>
            <a:off x="4155281" y="732233"/>
            <a:ext cx="16073438" cy="2678909"/>
          </a:xfrm>
          <a:prstGeom prst="rect">
            <a:avLst/>
          </a:prstGeom>
        </p:spPr>
        <p:txBody>
          <a:bodyPr/>
          <a:lstStyle/>
          <a:p>
            <a:r>
              <a:t>Lipohyalinosis</a:t>
            </a:r>
          </a:p>
        </p:txBody>
      </p:sp>
      <p:sp>
        <p:nvSpPr>
          <p:cNvPr id="410"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1"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2"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3"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4"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5"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6"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7"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8"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19"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0"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1"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2"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3"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4"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5"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6"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7"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8"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29"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0"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1"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2"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3" name="Rectangle"/>
          <p:cNvSpPr/>
          <p:nvPr/>
        </p:nvSpPr>
        <p:spPr>
          <a:xfrm>
            <a:off x="12650092"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4"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5"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6"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7"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8"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39"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0"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1"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2"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3"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4"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5"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6"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7"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8"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49"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0"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1"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2"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3" name="Rectangle"/>
          <p:cNvSpPr/>
          <p:nvPr/>
        </p:nvSpPr>
        <p:spPr>
          <a:xfrm>
            <a:off x="12642056" y="6729411"/>
            <a:ext cx="112515" cy="16877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4" name="Rectangle"/>
          <p:cNvSpPr/>
          <p:nvPr/>
        </p:nvSpPr>
        <p:spPr>
          <a:xfrm>
            <a:off x="12762607" y="6729411"/>
            <a:ext cx="112515" cy="168773"/>
          </a:xfrm>
          <a:prstGeom prst="rect">
            <a:avLst/>
          </a:prstGeom>
          <a:solidFill>
            <a:schemeClr val="accent3"/>
          </a:solidFill>
          <a:ln w="12700">
            <a:miter lim="400000"/>
          </a:ln>
        </p:spPr>
        <p:txBody>
          <a:bodyPr lIns="71436" tIns="71436" rIns="71436" bIns="71436" anchor="ctr"/>
          <a:lstStyle/>
          <a:p>
            <a:pPr>
              <a:defRPr sz="5600">
                <a:solidFill>
                  <a:srgbClr val="FFFFFF"/>
                </a:solidFill>
              </a:defRPr>
            </a:pPr>
            <a:endParaRPr/>
          </a:p>
        </p:txBody>
      </p:sp>
      <p:sp>
        <p:nvSpPr>
          <p:cNvPr id="455" name="Rectangle"/>
          <p:cNvSpPr/>
          <p:nvPr/>
        </p:nvSpPr>
        <p:spPr>
          <a:xfrm>
            <a:off x="13019782" y="6729411"/>
            <a:ext cx="112515" cy="16877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56" name="Rectangle"/>
          <p:cNvSpPr/>
          <p:nvPr/>
        </p:nvSpPr>
        <p:spPr>
          <a:xfrm>
            <a:off x="13140331" y="6729411"/>
            <a:ext cx="112515" cy="168773"/>
          </a:xfrm>
          <a:prstGeom prst="rect">
            <a:avLst/>
          </a:prstGeom>
          <a:solidFill>
            <a:schemeClr val="accent3"/>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Lipohyalinosis"/>
          <p:cNvSpPr txBox="1">
            <a:spLocks noGrp="1"/>
          </p:cNvSpPr>
          <p:nvPr>
            <p:ph type="title"/>
          </p:nvPr>
        </p:nvSpPr>
        <p:spPr>
          <a:xfrm>
            <a:off x="4155281" y="732233"/>
            <a:ext cx="16073438" cy="2678909"/>
          </a:xfrm>
          <a:prstGeom prst="rect">
            <a:avLst/>
          </a:prstGeom>
        </p:spPr>
        <p:txBody>
          <a:bodyPr/>
          <a:lstStyle/>
          <a:p>
            <a:r>
              <a:t>Lipohyalinosis</a:t>
            </a:r>
          </a:p>
        </p:txBody>
      </p:sp>
      <p:sp>
        <p:nvSpPr>
          <p:cNvPr id="459"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0"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1"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2"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3"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4"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5"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6"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7"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8"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69"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0"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1"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2"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3"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4"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5"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6"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7"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8"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79"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0"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1"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2" name="Rectangle"/>
          <p:cNvSpPr/>
          <p:nvPr/>
        </p:nvSpPr>
        <p:spPr>
          <a:xfrm>
            <a:off x="12650092"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3"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4"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5"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6"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7"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8"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89"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0"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1"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2"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3"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4"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5"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6"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7"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8"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499"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0"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1"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2" name="Rectangle"/>
          <p:cNvSpPr/>
          <p:nvPr/>
        </p:nvSpPr>
        <p:spPr>
          <a:xfrm>
            <a:off x="12642055" y="6737447"/>
            <a:ext cx="225031" cy="160737"/>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503" name="Rectangle"/>
          <p:cNvSpPr/>
          <p:nvPr/>
        </p:nvSpPr>
        <p:spPr>
          <a:xfrm>
            <a:off x="12987635" y="6737447"/>
            <a:ext cx="208957" cy="160737"/>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Lipohyalinosis"/>
          <p:cNvSpPr txBox="1">
            <a:spLocks noGrp="1"/>
          </p:cNvSpPr>
          <p:nvPr>
            <p:ph type="title"/>
          </p:nvPr>
        </p:nvSpPr>
        <p:spPr>
          <a:xfrm>
            <a:off x="4155281" y="732233"/>
            <a:ext cx="16073438" cy="2678909"/>
          </a:xfrm>
          <a:prstGeom prst="rect">
            <a:avLst/>
          </a:prstGeom>
        </p:spPr>
        <p:txBody>
          <a:bodyPr/>
          <a:lstStyle/>
          <a:p>
            <a:r>
              <a:t>Lipohyalinosis</a:t>
            </a:r>
          </a:p>
        </p:txBody>
      </p:sp>
      <p:sp>
        <p:nvSpPr>
          <p:cNvPr id="506"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7"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8"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09"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0"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1"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2"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3"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4"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5"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6"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7"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8"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19"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0"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1"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2"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3"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4"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5"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6"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7"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8" name="Rectangle"/>
          <p:cNvSpPr/>
          <p:nvPr/>
        </p:nvSpPr>
        <p:spPr>
          <a:xfrm>
            <a:off x="13027818"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29" name="Rectangle"/>
          <p:cNvSpPr/>
          <p:nvPr/>
        </p:nvSpPr>
        <p:spPr>
          <a:xfrm>
            <a:off x="12650092"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0"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1"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2"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3"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4"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5"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6"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7"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8"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39"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0"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1"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2"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3"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4"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5"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6"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7"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8"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49" name="Rectangle"/>
          <p:cNvSpPr/>
          <p:nvPr/>
        </p:nvSpPr>
        <p:spPr>
          <a:xfrm>
            <a:off x="12642056"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550" name="Rectangle"/>
          <p:cNvSpPr/>
          <p:nvPr/>
        </p:nvSpPr>
        <p:spPr>
          <a:xfrm>
            <a:off x="12754570"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551" name="Rectangle"/>
          <p:cNvSpPr/>
          <p:nvPr/>
        </p:nvSpPr>
        <p:spPr>
          <a:xfrm>
            <a:off x="13019782"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552" name="Rectangle"/>
          <p:cNvSpPr/>
          <p:nvPr/>
        </p:nvSpPr>
        <p:spPr>
          <a:xfrm>
            <a:off x="13124259"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Lipohyalinosis"/>
          <p:cNvSpPr txBox="1">
            <a:spLocks noGrp="1"/>
          </p:cNvSpPr>
          <p:nvPr>
            <p:ph type="title"/>
          </p:nvPr>
        </p:nvSpPr>
        <p:spPr>
          <a:xfrm>
            <a:off x="4155281" y="732233"/>
            <a:ext cx="16073438" cy="2678909"/>
          </a:xfrm>
          <a:prstGeom prst="rect">
            <a:avLst/>
          </a:prstGeom>
        </p:spPr>
        <p:txBody>
          <a:bodyPr/>
          <a:lstStyle/>
          <a:p>
            <a:r>
              <a:t>Lipohyalinosis</a:t>
            </a:r>
          </a:p>
        </p:txBody>
      </p:sp>
      <p:sp>
        <p:nvSpPr>
          <p:cNvPr id="555" name="Rectangle"/>
          <p:cNvSpPr/>
          <p:nvPr/>
        </p:nvSpPr>
        <p:spPr>
          <a:xfrm>
            <a:off x="7972721" y="6898182"/>
            <a:ext cx="8430521"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56" name="Oval"/>
          <p:cNvSpPr/>
          <p:nvPr/>
        </p:nvSpPr>
        <p:spPr>
          <a:xfrm>
            <a:off x="8157565"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57" name="Oval"/>
          <p:cNvSpPr/>
          <p:nvPr/>
        </p:nvSpPr>
        <p:spPr>
          <a:xfrm>
            <a:off x="8631732"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58" name="Oval"/>
          <p:cNvSpPr/>
          <p:nvPr/>
        </p:nvSpPr>
        <p:spPr>
          <a:xfrm>
            <a:off x="9917607"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59" name="Oval"/>
          <p:cNvSpPr/>
          <p:nvPr/>
        </p:nvSpPr>
        <p:spPr>
          <a:xfrm>
            <a:off x="10697170"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0" name="Oval"/>
          <p:cNvSpPr/>
          <p:nvPr/>
        </p:nvSpPr>
        <p:spPr>
          <a:xfrm>
            <a:off x="9073753"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1" name="Oval"/>
          <p:cNvSpPr/>
          <p:nvPr/>
        </p:nvSpPr>
        <p:spPr>
          <a:xfrm>
            <a:off x="91460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2" name="Oval"/>
          <p:cNvSpPr/>
          <p:nvPr/>
        </p:nvSpPr>
        <p:spPr>
          <a:xfrm>
            <a:off x="95398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3" name="Oval"/>
          <p:cNvSpPr/>
          <p:nvPr/>
        </p:nvSpPr>
        <p:spPr>
          <a:xfrm>
            <a:off x="9330928"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4" name="Oval"/>
          <p:cNvSpPr/>
          <p:nvPr/>
        </p:nvSpPr>
        <p:spPr>
          <a:xfrm>
            <a:off x="9813131" y="717946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5" name="Oval"/>
          <p:cNvSpPr/>
          <p:nvPr/>
        </p:nvSpPr>
        <p:spPr>
          <a:xfrm>
            <a:off x="8117382"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6" name="Oval"/>
          <p:cNvSpPr/>
          <p:nvPr/>
        </p:nvSpPr>
        <p:spPr>
          <a:xfrm>
            <a:off x="14394059" y="742057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7" name="Oval"/>
          <p:cNvSpPr/>
          <p:nvPr/>
        </p:nvSpPr>
        <p:spPr>
          <a:xfrm>
            <a:off x="12336660"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8" name="Oval"/>
          <p:cNvSpPr/>
          <p:nvPr/>
        </p:nvSpPr>
        <p:spPr>
          <a:xfrm>
            <a:off x="13059965"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69" name="Oval"/>
          <p:cNvSpPr/>
          <p:nvPr/>
        </p:nvSpPr>
        <p:spPr>
          <a:xfrm>
            <a:off x="12762607"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0" name="Oval"/>
          <p:cNvSpPr/>
          <p:nvPr/>
        </p:nvSpPr>
        <p:spPr>
          <a:xfrm>
            <a:off x="15036998"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1" name="Oval"/>
          <p:cNvSpPr/>
          <p:nvPr/>
        </p:nvSpPr>
        <p:spPr>
          <a:xfrm>
            <a:off x="11910714" y="721965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2" name="Oval"/>
          <p:cNvSpPr/>
          <p:nvPr/>
        </p:nvSpPr>
        <p:spPr>
          <a:xfrm>
            <a:off x="12031264"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3" name="Oval"/>
          <p:cNvSpPr/>
          <p:nvPr/>
        </p:nvSpPr>
        <p:spPr>
          <a:xfrm>
            <a:off x="11597282"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4" name="Oval"/>
          <p:cNvSpPr/>
          <p:nvPr/>
        </p:nvSpPr>
        <p:spPr>
          <a:xfrm>
            <a:off x="11364217"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5" name="Oval"/>
          <p:cNvSpPr/>
          <p:nvPr/>
        </p:nvSpPr>
        <p:spPr>
          <a:xfrm>
            <a:off x="10407847"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6" name="Oval"/>
          <p:cNvSpPr/>
          <p:nvPr/>
        </p:nvSpPr>
        <p:spPr>
          <a:xfrm>
            <a:off x="11002564" y="7099100"/>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77" name="Rectangle"/>
          <p:cNvSpPr/>
          <p:nvPr/>
        </p:nvSpPr>
        <p:spPr>
          <a:xfrm>
            <a:off x="13027818"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578" name="Rectangle"/>
          <p:cNvSpPr/>
          <p:nvPr/>
        </p:nvSpPr>
        <p:spPr>
          <a:xfrm>
            <a:off x="12650092" y="6094510"/>
            <a:ext cx="208957" cy="803674"/>
          </a:xfrm>
          <a:prstGeom prst="rect">
            <a:avLst/>
          </a:prstGeom>
          <a:solidFill>
            <a:srgbClr val="E15BCF">
              <a:alpha val="56000"/>
            </a:srgbClr>
          </a:solidFill>
          <a:ln w="12700">
            <a:miter lim="400000"/>
          </a:ln>
        </p:spPr>
        <p:txBody>
          <a:bodyPr lIns="71436" tIns="71436" rIns="71436" bIns="71436" anchor="ctr"/>
          <a:lstStyle/>
          <a:p>
            <a:pPr>
              <a:defRPr sz="5600">
                <a:solidFill>
                  <a:srgbClr val="FFFFFF"/>
                </a:solidFill>
              </a:defRPr>
            </a:pPr>
            <a:endParaRPr/>
          </a:p>
        </p:txBody>
      </p:sp>
      <p:sp>
        <p:nvSpPr>
          <p:cNvPr id="579" name="Rectangle"/>
          <p:cNvSpPr/>
          <p:nvPr/>
        </p:nvSpPr>
        <p:spPr>
          <a:xfrm>
            <a:off x="13405544"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0" name="Rectangle"/>
          <p:cNvSpPr/>
          <p:nvPr/>
        </p:nvSpPr>
        <p:spPr>
          <a:xfrm>
            <a:off x="1378327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1" name="Rectangle"/>
          <p:cNvSpPr/>
          <p:nvPr/>
        </p:nvSpPr>
        <p:spPr>
          <a:xfrm>
            <a:off x="14160996" y="6094510"/>
            <a:ext cx="208956"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2" name="Rectangle"/>
          <p:cNvSpPr/>
          <p:nvPr/>
        </p:nvSpPr>
        <p:spPr>
          <a:xfrm>
            <a:off x="14538720" y="6094510"/>
            <a:ext cx="208957" cy="803674"/>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3" name="Oval"/>
          <p:cNvSpPr/>
          <p:nvPr/>
        </p:nvSpPr>
        <p:spPr>
          <a:xfrm>
            <a:off x="1378327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4" name="Oval"/>
          <p:cNvSpPr/>
          <p:nvPr/>
        </p:nvSpPr>
        <p:spPr>
          <a:xfrm>
            <a:off x="14160996" y="677763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5" name="Oval"/>
          <p:cNvSpPr/>
          <p:nvPr/>
        </p:nvSpPr>
        <p:spPr>
          <a:xfrm>
            <a:off x="14442281"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6" name="Oval"/>
          <p:cNvSpPr/>
          <p:nvPr/>
        </p:nvSpPr>
        <p:spPr>
          <a:xfrm>
            <a:off x="14538720" y="6215062"/>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7" name="Oval"/>
          <p:cNvSpPr/>
          <p:nvPr/>
        </p:nvSpPr>
        <p:spPr>
          <a:xfrm>
            <a:off x="13783270" y="6311503"/>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8" name="Oval"/>
          <p:cNvSpPr/>
          <p:nvPr/>
        </p:nvSpPr>
        <p:spPr>
          <a:xfrm>
            <a:off x="14160996" y="620702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89" name="Oval"/>
          <p:cNvSpPr/>
          <p:nvPr/>
        </p:nvSpPr>
        <p:spPr>
          <a:xfrm>
            <a:off x="15278100" y="7348239"/>
            <a:ext cx="208956"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0" name="Oval"/>
          <p:cNvSpPr/>
          <p:nvPr/>
        </p:nvSpPr>
        <p:spPr>
          <a:xfrm>
            <a:off x="13944004" y="7348239"/>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1" name="Oval"/>
          <p:cNvSpPr/>
          <p:nvPr/>
        </p:nvSpPr>
        <p:spPr>
          <a:xfrm>
            <a:off x="15390614"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2" name="Oval"/>
          <p:cNvSpPr/>
          <p:nvPr/>
        </p:nvSpPr>
        <p:spPr>
          <a:xfrm>
            <a:off x="16057661"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3" name="Oval"/>
          <p:cNvSpPr/>
          <p:nvPr/>
        </p:nvSpPr>
        <p:spPr>
          <a:xfrm>
            <a:off x="14828043" y="750093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4" name="Oval"/>
          <p:cNvSpPr/>
          <p:nvPr/>
        </p:nvSpPr>
        <p:spPr>
          <a:xfrm>
            <a:off x="15904964" y="7026771"/>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5" name="Oval"/>
          <p:cNvSpPr/>
          <p:nvPr/>
        </p:nvSpPr>
        <p:spPr>
          <a:xfrm>
            <a:off x="13405544" y="6279355"/>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6" name="Oval"/>
          <p:cNvSpPr/>
          <p:nvPr/>
        </p:nvSpPr>
        <p:spPr>
          <a:xfrm>
            <a:off x="13325177" y="7155357"/>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7" name="Oval"/>
          <p:cNvSpPr/>
          <p:nvPr/>
        </p:nvSpPr>
        <p:spPr>
          <a:xfrm>
            <a:off x="12529540" y="6986586"/>
            <a:ext cx="208957" cy="160737"/>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598" name="Rectangle"/>
          <p:cNvSpPr/>
          <p:nvPr/>
        </p:nvSpPr>
        <p:spPr>
          <a:xfrm>
            <a:off x="12642056"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599" name="Rectangle"/>
          <p:cNvSpPr/>
          <p:nvPr/>
        </p:nvSpPr>
        <p:spPr>
          <a:xfrm>
            <a:off x="12754570"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600" name="Rectangle"/>
          <p:cNvSpPr/>
          <p:nvPr/>
        </p:nvSpPr>
        <p:spPr>
          <a:xfrm>
            <a:off x="13019782"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
        <p:nvSpPr>
          <p:cNvPr id="601" name="Rectangle"/>
          <p:cNvSpPr/>
          <p:nvPr/>
        </p:nvSpPr>
        <p:spPr>
          <a:xfrm>
            <a:off x="13124259" y="6729411"/>
            <a:ext cx="112515" cy="168773"/>
          </a:xfrm>
          <a:prstGeom prst="rect">
            <a:avLst/>
          </a:prstGeom>
          <a:solidFill>
            <a:srgbClr val="E0BA71"/>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3" name="Table"/>
          <p:cNvGraphicFramePr/>
          <p:nvPr/>
        </p:nvGraphicFramePr>
        <p:xfrm>
          <a:off x="-19215" y="-2038"/>
          <a:ext cx="24422425" cy="13720076"/>
        </p:xfrm>
        <a:graphic>
          <a:graphicData uri="http://schemas.openxmlformats.org/drawingml/2006/table">
            <a:tbl>
              <a:tblPr firstRow="1" bandRow="1">
                <a:tableStyleId>{C7B018BB-80A7-4F77-B60F-C8B233D01FF8}</a:tableStyleId>
              </a:tblPr>
              <a:tblGrid>
                <a:gridCol w="4884485">
                  <a:extLst>
                    <a:ext uri="{9D8B030D-6E8A-4147-A177-3AD203B41FA5}">
                      <a16:colId xmlns:a16="http://schemas.microsoft.com/office/drawing/2014/main" val="20000"/>
                    </a:ext>
                  </a:extLst>
                </a:gridCol>
                <a:gridCol w="4884485">
                  <a:extLst>
                    <a:ext uri="{9D8B030D-6E8A-4147-A177-3AD203B41FA5}">
                      <a16:colId xmlns:a16="http://schemas.microsoft.com/office/drawing/2014/main" val="20001"/>
                    </a:ext>
                  </a:extLst>
                </a:gridCol>
                <a:gridCol w="4884485">
                  <a:extLst>
                    <a:ext uri="{9D8B030D-6E8A-4147-A177-3AD203B41FA5}">
                      <a16:colId xmlns:a16="http://schemas.microsoft.com/office/drawing/2014/main" val="20002"/>
                    </a:ext>
                  </a:extLst>
                </a:gridCol>
                <a:gridCol w="4884485">
                  <a:extLst>
                    <a:ext uri="{9D8B030D-6E8A-4147-A177-3AD203B41FA5}">
                      <a16:colId xmlns:a16="http://schemas.microsoft.com/office/drawing/2014/main" val="20003"/>
                    </a:ext>
                  </a:extLst>
                </a:gridCol>
                <a:gridCol w="4884485">
                  <a:extLst>
                    <a:ext uri="{9D8B030D-6E8A-4147-A177-3AD203B41FA5}">
                      <a16:colId xmlns:a16="http://schemas.microsoft.com/office/drawing/2014/main" val="20004"/>
                    </a:ext>
                  </a:extLst>
                </a:gridCol>
              </a:tblGrid>
              <a:tr h="3430019">
                <a:tc>
                  <a:txBody>
                    <a:bodyPr/>
                    <a:lstStyle/>
                    <a:p>
                      <a:pPr defTabSz="457200">
                        <a:defRPr sz="1800" b="0">
                          <a:solidFill>
                            <a:srgbClr val="000000"/>
                          </a:solidFill>
                        </a:defRPr>
                      </a:pPr>
                      <a:r>
                        <a:rPr sz="24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Symptoms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Arterial Supply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3430019">
                <a:tc>
                  <a:txBody>
                    <a:bodyPr/>
                    <a:lstStyle/>
                    <a:p>
                      <a:pPr defTabSz="914400">
                        <a:tabLst>
                          <a:tab pos="914400" algn="l"/>
                        </a:tabLst>
                        <a:defRPr sz="2400"/>
                      </a:pPr>
                      <a:r>
                        <a:t>Ataxic hemiparesis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Posterior Limb of the internal capsule/basis pontis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Contralateral arm and leg weakness and ataxia</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Lenticulostriates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Cortical spinal Tracts</a:t>
                      </a:r>
                    </a:p>
                  </a:txBody>
                  <a:tcPr marL="50800" marR="50800" marT="50800" marB="50800" anchor="ctr" horzOverflow="overflow"/>
                </a:tc>
                <a:extLst>
                  <a:ext uri="{0D108BD9-81ED-4DB2-BD59-A6C34878D82A}">
                    <a16:rowId xmlns:a16="http://schemas.microsoft.com/office/drawing/2014/main" val="10001"/>
                  </a:ext>
                </a:extLst>
              </a:tr>
              <a:tr h="3430019">
                <a:tc>
                  <a:txBody>
                    <a:bodyPr/>
                    <a:lstStyle/>
                    <a:p>
                      <a:pPr defTabSz="914400">
                        <a:tabLst>
                          <a:tab pos="914400" algn="l"/>
                        </a:tabLst>
                        <a:defRPr sz="1800">
                          <a:solidFill>
                            <a:srgbClr val="000000"/>
                          </a:solidFill>
                        </a:defRPr>
                      </a:pPr>
                      <a:r>
                        <a:rPr sz="2400">
                          <a:solidFill>
                            <a:srgbClr val="515151"/>
                          </a:solidFill>
                        </a:rPr>
                        <a:t>Pure Motor Hemiparesis/dysarthric hemiparesis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Posterior limb of the internal capsule, ventral pons, cerebral peduncle, hemispheric white matter</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Contralateral arm and leg weakness and dysarthria</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Lenticulostrites/small penetrating arteries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Cortical spinal tracts</a:t>
                      </a:r>
                    </a:p>
                  </a:txBody>
                  <a:tcPr marL="50800" marR="50800" marT="50800" marB="50800" anchor="ctr" horzOverflow="overflow"/>
                </a:tc>
                <a:extLst>
                  <a:ext uri="{0D108BD9-81ED-4DB2-BD59-A6C34878D82A}">
                    <a16:rowId xmlns:a16="http://schemas.microsoft.com/office/drawing/2014/main" val="10002"/>
                  </a:ext>
                </a:extLst>
              </a:tr>
              <a:tr h="3430019">
                <a:tc>
                  <a:txBody>
                    <a:bodyPr/>
                    <a:lstStyle/>
                    <a:p>
                      <a:pPr defTabSz="914400">
                        <a:tabLst>
                          <a:tab pos="914400" algn="l"/>
                        </a:tabLst>
                        <a:defRPr sz="1800">
                          <a:solidFill>
                            <a:srgbClr val="000000"/>
                          </a:solidFill>
                        </a:defRPr>
                      </a:pPr>
                      <a:r>
                        <a:rPr sz="2400">
                          <a:solidFill>
                            <a:srgbClr val="515151"/>
                          </a:solidFill>
                        </a:rPr>
                        <a:t>Clumsy hand syndrome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Genu of the internal capsule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Contralateral loss of hand fine motor skills and dysarthria</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Lentoculostriates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Cortical spinal tracts</a:t>
                      </a:r>
                    </a:p>
                  </a:txBody>
                  <a:tcPr marL="50800" marR="50800" marT="50800" marB="50800" anchor="ctr" horzOverflow="overflow">
                    <a:lnB w="12700">
                      <a:miter lim="400000"/>
                    </a:lnB>
                  </a:tcPr>
                </a:tc>
                <a:extLst>
                  <a:ext uri="{0D108BD9-81ED-4DB2-BD59-A6C34878D82A}">
                    <a16:rowId xmlns:a16="http://schemas.microsoft.com/office/drawing/2014/main" val="10003"/>
                  </a:ext>
                </a:extLst>
              </a:tr>
            </a:tbl>
          </a:graphicData>
        </a:graphic>
      </p:graphicFrame>
      <p:sp>
        <p:nvSpPr>
          <p:cNvPr id="604"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6" name="Table"/>
          <p:cNvGraphicFramePr/>
          <p:nvPr/>
        </p:nvGraphicFramePr>
        <p:xfrm>
          <a:off x="34972" y="46540"/>
          <a:ext cx="24384000" cy="13716000"/>
        </p:xfrm>
        <a:graphic>
          <a:graphicData uri="http://schemas.openxmlformats.org/drawingml/2006/table">
            <a:tbl>
              <a:tblPr firstRow="1" bandRow="1">
                <a:tableStyleId>{C7B018BB-80A7-4F77-B60F-C8B233D01FF8}</a:tableStyleId>
              </a:tblPr>
              <a:tblGrid>
                <a:gridCol w="4876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gridCol w="4876800">
                  <a:extLst>
                    <a:ext uri="{9D8B030D-6E8A-4147-A177-3AD203B41FA5}">
                      <a16:colId xmlns:a16="http://schemas.microsoft.com/office/drawing/2014/main" val="20003"/>
                    </a:ext>
                  </a:extLst>
                </a:gridCol>
                <a:gridCol w="4876800">
                  <a:extLst>
                    <a:ext uri="{9D8B030D-6E8A-4147-A177-3AD203B41FA5}">
                      <a16:colId xmlns:a16="http://schemas.microsoft.com/office/drawing/2014/main" val="20004"/>
                    </a:ext>
                  </a:extLst>
                </a:gridCol>
              </a:tblGrid>
              <a:tr h="2743200">
                <a:tc>
                  <a:txBody>
                    <a:bodyPr/>
                    <a:lstStyle/>
                    <a:p>
                      <a:pPr defTabSz="457200">
                        <a:defRPr sz="1800" b="0">
                          <a:solidFill>
                            <a:srgbClr val="000000"/>
                          </a:solidFill>
                        </a:defRPr>
                      </a:pPr>
                      <a:r>
                        <a:rPr sz="24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Symptoms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Arterial Supply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4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2743200">
                <a:tc>
                  <a:txBody>
                    <a:bodyPr/>
                    <a:lstStyle/>
                    <a:p>
                      <a:pPr defTabSz="914400">
                        <a:tabLst>
                          <a:tab pos="914400" algn="l"/>
                        </a:tabLst>
                        <a:defRPr sz="1800">
                          <a:solidFill>
                            <a:srgbClr val="000000"/>
                          </a:solidFill>
                        </a:defRPr>
                      </a:pPr>
                      <a:r>
                        <a:rPr sz="2400">
                          <a:solidFill>
                            <a:srgbClr val="515151"/>
                          </a:solidFill>
                        </a:rPr>
                        <a:t>Sensory motor stroke</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Anterolateral thalamus and posterior internal capsule</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Contralateral sensory loss and weakness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Perforators off of anterior choroidal artery</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Cortical spinal and thalamospinal</a:t>
                      </a:r>
                    </a:p>
                  </a:txBody>
                  <a:tcPr marL="50800" marR="50800" marT="50800" marB="50800" anchor="ctr" horzOverflow="overflow"/>
                </a:tc>
                <a:extLst>
                  <a:ext uri="{0D108BD9-81ED-4DB2-BD59-A6C34878D82A}">
                    <a16:rowId xmlns:a16="http://schemas.microsoft.com/office/drawing/2014/main" val="10001"/>
                  </a:ext>
                </a:extLst>
              </a:tr>
              <a:tr h="2743200">
                <a:tc>
                  <a:txBody>
                    <a:bodyPr/>
                    <a:lstStyle/>
                    <a:p>
                      <a:pPr defTabSz="914400">
                        <a:tabLst>
                          <a:tab pos="914400" algn="l"/>
                        </a:tabLst>
                        <a:defRPr sz="1800">
                          <a:solidFill>
                            <a:srgbClr val="000000"/>
                          </a:solidFill>
                        </a:defRPr>
                      </a:pPr>
                      <a:r>
                        <a:rPr sz="2400">
                          <a:solidFill>
                            <a:srgbClr val="515151"/>
                          </a:solidFill>
                        </a:rPr>
                        <a:t>Pure sensory stroke</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Ventral posterior thalamus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Contralateral sensory loss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Thalamic perforators</a:t>
                      </a:r>
                    </a:p>
                  </a:txBody>
                  <a:tcPr marL="50800" marR="50800" marT="50800" marB="50800" anchor="ctr" horzOverflow="overflow"/>
                </a:tc>
                <a:tc>
                  <a:txBody>
                    <a:bodyPr/>
                    <a:lstStyle/>
                    <a:p>
                      <a:pPr defTabSz="914400">
                        <a:tabLst>
                          <a:tab pos="914400" algn="l"/>
                        </a:tabLst>
                        <a:defRPr sz="1800">
                          <a:solidFill>
                            <a:srgbClr val="000000"/>
                          </a:solidFill>
                        </a:defRPr>
                      </a:pPr>
                      <a:r>
                        <a:rPr sz="2400">
                          <a:solidFill>
                            <a:srgbClr val="515151"/>
                          </a:solidFill>
                        </a:rPr>
                        <a:t>Thalamospinal tracts</a:t>
                      </a:r>
                    </a:p>
                  </a:txBody>
                  <a:tcPr marL="50800" marR="50800" marT="50800" marB="50800" anchor="ctr" horzOverflow="overflow"/>
                </a:tc>
                <a:extLst>
                  <a:ext uri="{0D108BD9-81ED-4DB2-BD59-A6C34878D82A}">
                    <a16:rowId xmlns:a16="http://schemas.microsoft.com/office/drawing/2014/main" val="10002"/>
                  </a:ext>
                </a:extLst>
              </a:tr>
              <a:tr h="2743200">
                <a:tc>
                  <a:txBody>
                    <a:bodyPr/>
                    <a:lstStyle/>
                    <a:p>
                      <a:pPr defTabSz="914400">
                        <a:tabLst>
                          <a:tab pos="914400" algn="l"/>
                        </a:tabLst>
                        <a:defRPr sz="1800">
                          <a:solidFill>
                            <a:srgbClr val="000000"/>
                          </a:solidFill>
                        </a:defRPr>
                      </a:pPr>
                      <a:r>
                        <a:rPr sz="2400">
                          <a:solidFill>
                            <a:srgbClr val="515151"/>
                          </a:solidFill>
                        </a:rPr>
                        <a:t>Clumsy hand syndrome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Genu of the internal capsule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Contralateral loss of hand fine motor skills and dysarthria</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Lentoculostriates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400">
                          <a:solidFill>
                            <a:srgbClr val="515151"/>
                          </a:solidFill>
                        </a:rPr>
                        <a:t>Cortical spinal tracts</a:t>
                      </a:r>
                    </a:p>
                  </a:txBody>
                  <a:tcPr marL="50800" marR="50800" marT="50800" marB="50800" anchor="ctr" horzOverflow="overflow">
                    <a:lnB w="12700">
                      <a:miter lim="400000"/>
                    </a:lnB>
                  </a:tcPr>
                </a:tc>
                <a:extLst>
                  <a:ext uri="{0D108BD9-81ED-4DB2-BD59-A6C34878D82A}">
                    <a16:rowId xmlns:a16="http://schemas.microsoft.com/office/drawing/2014/main" val="10003"/>
                  </a:ext>
                </a:extLst>
              </a:tr>
              <a:tr h="2743200">
                <a:tc>
                  <a:txBody>
                    <a:bodyPr/>
                    <a:lstStyle/>
                    <a:p>
                      <a:pPr defTabSz="914400">
                        <a:tabLst>
                          <a:tab pos="914400" algn="l"/>
                        </a:tabLst>
                        <a:defRPr sz="1800">
                          <a:solidFill>
                            <a:srgbClr val="000000"/>
                          </a:solidFill>
                        </a:defRPr>
                      </a:pPr>
                      <a:r>
                        <a:rPr sz="2400">
                          <a:solidFill>
                            <a:srgbClr val="515151"/>
                          </a:solidFill>
                        </a:rPr>
                        <a:t>Dejerine-Roussy syndrome/Thalamic pain syndrome</a:t>
                      </a:r>
                    </a:p>
                  </a:txBody>
                  <a:tcPr marL="50800" marR="50800" marT="50800" marB="50800" anchor="ctr" horzOverflow="overflow">
                    <a:lnT w="12700">
                      <a:miter lim="400000"/>
                    </a:lnT>
                    <a:lnB w="12700">
                      <a:miter lim="400000"/>
                    </a:lnB>
                  </a:tcPr>
                </a:tc>
                <a:tc>
                  <a:txBody>
                    <a:bodyPr/>
                    <a:lstStyle/>
                    <a:p>
                      <a:pPr defTabSz="914400">
                        <a:tabLst>
                          <a:tab pos="914400" algn="l"/>
                        </a:tabLst>
                        <a:defRPr sz="1800">
                          <a:solidFill>
                            <a:srgbClr val="000000"/>
                          </a:solidFill>
                        </a:defRPr>
                      </a:pPr>
                      <a:r>
                        <a:rPr sz="2400">
                          <a:solidFill>
                            <a:srgbClr val="515151"/>
                          </a:solidFill>
                        </a:rPr>
                        <a:t>thalamus</a:t>
                      </a:r>
                    </a:p>
                  </a:txBody>
                  <a:tcPr marL="50800" marR="50800" marT="50800" marB="50800" anchor="ctr" horzOverflow="overflow">
                    <a:lnT w="12700">
                      <a:miter lim="400000"/>
                    </a:lnT>
                    <a:lnB w="12700">
                      <a:miter lim="400000"/>
                    </a:lnB>
                  </a:tcPr>
                </a:tc>
                <a:tc>
                  <a:txBody>
                    <a:bodyPr/>
                    <a:lstStyle/>
                    <a:p>
                      <a:pPr defTabSz="914400">
                        <a:tabLst>
                          <a:tab pos="914400" algn="l"/>
                        </a:tabLst>
                        <a:defRPr sz="1800">
                          <a:solidFill>
                            <a:srgbClr val="000000"/>
                          </a:solidFill>
                        </a:defRPr>
                      </a:pPr>
                      <a:r>
                        <a:rPr sz="2400">
                          <a:solidFill>
                            <a:srgbClr val="515151"/>
                          </a:solidFill>
                        </a:rPr>
                        <a:t>contralateral hemi-sensory loss to all modalities and hemi-body pain</a:t>
                      </a:r>
                    </a:p>
                  </a:txBody>
                  <a:tcPr marL="50800" marR="50800" marT="50800" marB="50800" anchor="ctr" horzOverflow="overflow">
                    <a:lnT w="12700">
                      <a:miter lim="400000"/>
                    </a:lnT>
                    <a:lnB w="12700">
                      <a:miter lim="400000"/>
                    </a:lnB>
                  </a:tcPr>
                </a:tc>
                <a:tc>
                  <a:txBody>
                    <a:bodyPr/>
                    <a:lstStyle/>
                    <a:p>
                      <a:pPr defTabSz="914400">
                        <a:tabLst>
                          <a:tab pos="914400" algn="l"/>
                        </a:tabLst>
                        <a:defRPr sz="1800">
                          <a:solidFill>
                            <a:srgbClr val="000000"/>
                          </a:solidFill>
                        </a:defRPr>
                      </a:pPr>
                      <a:r>
                        <a:rPr sz="2400">
                          <a:solidFill>
                            <a:srgbClr val="515151"/>
                          </a:solidFill>
                        </a:rPr>
                        <a:t>Thalamic Perforators</a:t>
                      </a:r>
                    </a:p>
                  </a:txBody>
                  <a:tcPr marL="50800" marR="50800" marT="50800" marB="50800" anchor="ctr" horzOverflow="overflow">
                    <a:lnT w="12700">
                      <a:miter lim="400000"/>
                    </a:lnT>
                    <a:lnB w="12700">
                      <a:miter lim="400000"/>
                    </a:lnB>
                  </a:tcPr>
                </a:tc>
                <a:tc>
                  <a:txBody>
                    <a:bodyPr/>
                    <a:lstStyle/>
                    <a:p>
                      <a:pPr defTabSz="914400">
                        <a:tabLst>
                          <a:tab pos="914400" algn="l"/>
                        </a:tabLst>
                        <a:defRPr sz="1800">
                          <a:solidFill>
                            <a:srgbClr val="000000"/>
                          </a:solidFill>
                        </a:defRPr>
                      </a:pPr>
                      <a:r>
                        <a:rPr sz="2400">
                          <a:solidFill>
                            <a:srgbClr val="515151"/>
                          </a:solidFill>
                        </a:rPr>
                        <a:t>Spinothalamic tracts</a:t>
                      </a:r>
                    </a:p>
                  </a:txBody>
                  <a:tcPr marL="50800" marR="50800" marT="50800" marB="50800" anchor="ctr" horzOverflow="overflow">
                    <a:lnT w="12700">
                      <a:miter lim="400000"/>
                    </a:lnT>
                    <a:lnB w="12700">
                      <a:miter lim="400000"/>
                    </a:lnB>
                  </a:tcPr>
                </a:tc>
                <a:extLst>
                  <a:ext uri="{0D108BD9-81ED-4DB2-BD59-A6C34878D82A}">
                    <a16:rowId xmlns:a16="http://schemas.microsoft.com/office/drawing/2014/main" val="10004"/>
                  </a:ext>
                </a:extLst>
              </a:tr>
            </a:tbl>
          </a:graphicData>
        </a:graphic>
      </p:graphicFrame>
      <p:sp>
        <p:nvSpPr>
          <p:cNvPr id="607"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9" name="Table"/>
          <p:cNvGraphicFramePr/>
          <p:nvPr/>
        </p:nvGraphicFramePr>
        <p:xfrm>
          <a:off x="52130" y="55762"/>
          <a:ext cx="24279740" cy="13604402"/>
        </p:xfrm>
        <a:graphic>
          <a:graphicData uri="http://schemas.openxmlformats.org/drawingml/2006/table">
            <a:tbl>
              <a:tblPr firstRow="1" bandRow="1">
                <a:tableStyleId>{C7B018BB-80A7-4F77-B60F-C8B233D01FF8}</a:tableStyleId>
              </a:tblPr>
              <a:tblGrid>
                <a:gridCol w="4855948">
                  <a:extLst>
                    <a:ext uri="{9D8B030D-6E8A-4147-A177-3AD203B41FA5}">
                      <a16:colId xmlns:a16="http://schemas.microsoft.com/office/drawing/2014/main" val="20000"/>
                    </a:ext>
                  </a:extLst>
                </a:gridCol>
                <a:gridCol w="4855948">
                  <a:extLst>
                    <a:ext uri="{9D8B030D-6E8A-4147-A177-3AD203B41FA5}">
                      <a16:colId xmlns:a16="http://schemas.microsoft.com/office/drawing/2014/main" val="20001"/>
                    </a:ext>
                  </a:extLst>
                </a:gridCol>
                <a:gridCol w="4855948">
                  <a:extLst>
                    <a:ext uri="{9D8B030D-6E8A-4147-A177-3AD203B41FA5}">
                      <a16:colId xmlns:a16="http://schemas.microsoft.com/office/drawing/2014/main" val="20002"/>
                    </a:ext>
                  </a:extLst>
                </a:gridCol>
                <a:gridCol w="4855948">
                  <a:extLst>
                    <a:ext uri="{9D8B030D-6E8A-4147-A177-3AD203B41FA5}">
                      <a16:colId xmlns:a16="http://schemas.microsoft.com/office/drawing/2014/main" val="20003"/>
                    </a:ext>
                  </a:extLst>
                </a:gridCol>
                <a:gridCol w="4855948">
                  <a:extLst>
                    <a:ext uri="{9D8B030D-6E8A-4147-A177-3AD203B41FA5}">
                      <a16:colId xmlns:a16="http://schemas.microsoft.com/office/drawing/2014/main" val="20004"/>
                    </a:ext>
                  </a:extLst>
                </a:gridCol>
              </a:tblGrid>
              <a:tr h="2265161">
                <a:tc>
                  <a:txBody>
                    <a:bodyPr/>
                    <a:lstStyle/>
                    <a:p>
                      <a:pPr defTabSz="457200">
                        <a:defRPr sz="1800" b="0">
                          <a:solidFill>
                            <a:srgbClr val="000000"/>
                          </a:solidFill>
                        </a:defRPr>
                      </a:pPr>
                      <a:r>
                        <a:rPr sz="34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4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400" b="1">
                          <a:solidFill>
                            <a:srgbClr val="002951"/>
                          </a:solidFill>
                        </a:rPr>
                        <a:t>Symptoms/signs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400" b="1">
                          <a:solidFill>
                            <a:srgbClr val="002951"/>
                          </a:solidFill>
                        </a:rPr>
                        <a:t>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4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2278597">
                <a:tc>
                  <a:txBody>
                    <a:bodyPr/>
                    <a:lstStyle/>
                    <a:p>
                      <a:pPr defTabSz="914400">
                        <a:tabLst>
                          <a:tab pos="914400" algn="l"/>
                        </a:tabLst>
                        <a:defRPr sz="1800">
                          <a:solidFill>
                            <a:srgbClr val="000000"/>
                          </a:solidFill>
                        </a:defRPr>
                      </a:pPr>
                      <a:r>
                        <a:rPr sz="3400">
                          <a:solidFill>
                            <a:srgbClr val="515151"/>
                          </a:solidFill>
                        </a:rPr>
                        <a:t>Parinaud syndrome</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Dorsorostral midbrain, posterior commissure</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Paralysis of up gaze, convergence-retraction nystagmus, lid retraction light near dissociation</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PCA: Penetrating arteries</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CN III and nucleus</a:t>
                      </a:r>
                    </a:p>
                  </a:txBody>
                  <a:tcPr marL="50800" marR="50800" marT="50800" marB="50800" anchor="ctr" horzOverflow="overflow"/>
                </a:tc>
                <a:extLst>
                  <a:ext uri="{0D108BD9-81ED-4DB2-BD59-A6C34878D82A}">
                    <a16:rowId xmlns:a16="http://schemas.microsoft.com/office/drawing/2014/main" val="10001"/>
                  </a:ext>
                </a:extLst>
              </a:tr>
              <a:tr h="2265161">
                <a:tc>
                  <a:txBody>
                    <a:bodyPr/>
                    <a:lstStyle/>
                    <a:p>
                      <a:pPr defTabSz="914400">
                        <a:tabLst>
                          <a:tab pos="914400" algn="l"/>
                        </a:tabLst>
                        <a:defRPr sz="1800">
                          <a:solidFill>
                            <a:srgbClr val="000000"/>
                          </a:solidFill>
                        </a:defRPr>
                      </a:pPr>
                      <a:r>
                        <a:rPr sz="3400">
                          <a:solidFill>
                            <a:srgbClr val="515151"/>
                          </a:solidFill>
                        </a:rPr>
                        <a:t>Weber syndrome</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Midbrain</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Contralateral weakness and ipsilateral  third nerve palsy</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PCA: Penetrating arteries</a:t>
                      </a:r>
                    </a:p>
                  </a:txBody>
                  <a:tcPr marL="50800" marR="50800" marT="50800" marB="50800" anchor="ctr" horzOverflow="overflow"/>
                </a:tc>
                <a:tc>
                  <a:txBody>
                    <a:bodyPr/>
                    <a:lstStyle/>
                    <a:p>
                      <a:pPr defTabSz="914400">
                        <a:tabLst>
                          <a:tab pos="914400" algn="l"/>
                        </a:tabLst>
                        <a:defRPr sz="3400"/>
                      </a:pPr>
                      <a:r>
                        <a:t>Cortical Spinal</a:t>
                      </a:r>
                    </a:p>
                    <a:p>
                      <a:pPr defTabSz="914400">
                        <a:tabLst>
                          <a:tab pos="914400" algn="l"/>
                        </a:tabLst>
                        <a:defRPr sz="3400"/>
                      </a:pPr>
                      <a:r>
                        <a:t>CN III</a:t>
                      </a:r>
                    </a:p>
                  </a:txBody>
                  <a:tcPr marL="50800" marR="50800" marT="50800" marB="50800" anchor="ctr" horzOverflow="overflow"/>
                </a:tc>
                <a:extLst>
                  <a:ext uri="{0D108BD9-81ED-4DB2-BD59-A6C34878D82A}">
                    <a16:rowId xmlns:a16="http://schemas.microsoft.com/office/drawing/2014/main" val="10002"/>
                  </a:ext>
                </a:extLst>
              </a:tr>
              <a:tr h="2265161">
                <a:tc>
                  <a:txBody>
                    <a:bodyPr/>
                    <a:lstStyle/>
                    <a:p>
                      <a:pPr defTabSz="914400">
                        <a:tabLst>
                          <a:tab pos="914400" algn="l"/>
                        </a:tabLst>
                        <a:defRPr sz="1800">
                          <a:solidFill>
                            <a:srgbClr val="000000"/>
                          </a:solidFill>
                        </a:defRPr>
                      </a:pPr>
                      <a:r>
                        <a:rPr sz="3400">
                          <a:solidFill>
                            <a:srgbClr val="515151"/>
                          </a:solidFill>
                        </a:rPr>
                        <a:t>Claude Syndrome</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Midbrain, tegmentum</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Contralateral arm and leg ataxia, ipsilateral third nerve palsy</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PCA: Penetrating arteries</a:t>
                      </a:r>
                    </a:p>
                  </a:txBody>
                  <a:tcPr marL="50800" marR="50800" marT="50800" marB="50800" anchor="ctr" horzOverflow="overflow"/>
                </a:tc>
                <a:tc>
                  <a:txBody>
                    <a:bodyPr/>
                    <a:lstStyle/>
                    <a:p>
                      <a:pPr defTabSz="914400">
                        <a:tabLst>
                          <a:tab pos="914400" algn="l"/>
                        </a:tabLst>
                        <a:defRPr sz="3400"/>
                      </a:pPr>
                      <a:r>
                        <a:t>Cortical Spinal</a:t>
                      </a:r>
                    </a:p>
                    <a:p>
                      <a:pPr defTabSz="914400">
                        <a:tabLst>
                          <a:tab pos="914400" algn="l"/>
                        </a:tabLst>
                        <a:defRPr sz="3400"/>
                      </a:pPr>
                      <a:r>
                        <a:t>CN III</a:t>
                      </a:r>
                    </a:p>
                  </a:txBody>
                  <a:tcPr marL="50800" marR="50800" marT="50800" marB="50800" anchor="ctr" horzOverflow="overflow"/>
                </a:tc>
                <a:extLst>
                  <a:ext uri="{0D108BD9-81ED-4DB2-BD59-A6C34878D82A}">
                    <a16:rowId xmlns:a16="http://schemas.microsoft.com/office/drawing/2014/main" val="10003"/>
                  </a:ext>
                </a:extLst>
              </a:tr>
              <a:tr h="2265161">
                <a:tc>
                  <a:txBody>
                    <a:bodyPr/>
                    <a:lstStyle/>
                    <a:p>
                      <a:pPr defTabSz="914400">
                        <a:tabLst>
                          <a:tab pos="914400" algn="l"/>
                        </a:tabLst>
                        <a:defRPr sz="1800">
                          <a:solidFill>
                            <a:srgbClr val="000000"/>
                          </a:solidFill>
                        </a:defRPr>
                      </a:pPr>
                      <a:r>
                        <a:rPr sz="3400">
                          <a:solidFill>
                            <a:srgbClr val="515151"/>
                          </a:solidFill>
                        </a:rPr>
                        <a:t>Benedikt syndrome</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Midbrain, tegmentum, red nucleus, III nucleus, cerebral peduncles</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Ipsilateral III nerve palsy, contralateral arm and leg weakness and ataxia</a:t>
                      </a:r>
                    </a:p>
                  </a:txBody>
                  <a:tcPr marL="50800" marR="50800" marT="50800" marB="50800" anchor="ctr" horzOverflow="overflow"/>
                </a:tc>
                <a:tc>
                  <a:txBody>
                    <a:bodyPr/>
                    <a:lstStyle/>
                    <a:p>
                      <a:pPr defTabSz="914400">
                        <a:tabLst>
                          <a:tab pos="914400" algn="l"/>
                        </a:tabLst>
                        <a:defRPr sz="1800">
                          <a:solidFill>
                            <a:srgbClr val="000000"/>
                          </a:solidFill>
                        </a:defRPr>
                      </a:pPr>
                      <a:r>
                        <a:rPr sz="3400">
                          <a:solidFill>
                            <a:srgbClr val="515151"/>
                          </a:solidFill>
                        </a:rPr>
                        <a:t>PCA: Penetrating arteries</a:t>
                      </a:r>
                    </a:p>
                  </a:txBody>
                  <a:tcPr marL="50800" marR="50800" marT="50800" marB="50800" anchor="ctr" horzOverflow="overflow"/>
                </a:tc>
                <a:tc>
                  <a:txBody>
                    <a:bodyPr/>
                    <a:lstStyle/>
                    <a:p>
                      <a:pPr defTabSz="914400">
                        <a:tabLst>
                          <a:tab pos="914400" algn="l"/>
                        </a:tabLst>
                        <a:defRPr sz="3400"/>
                      </a:pPr>
                      <a:r>
                        <a:t>Cortical Spinal</a:t>
                      </a:r>
                    </a:p>
                    <a:p>
                      <a:pPr defTabSz="914400">
                        <a:tabLst>
                          <a:tab pos="914400" algn="l"/>
                        </a:tabLst>
                        <a:defRPr sz="3400"/>
                      </a:pPr>
                      <a:r>
                        <a:t>CN III</a:t>
                      </a:r>
                    </a:p>
                  </a:txBody>
                  <a:tcPr marL="50800" marR="50800" marT="50800" marB="50800" anchor="ctr" horzOverflow="overflow"/>
                </a:tc>
                <a:extLst>
                  <a:ext uri="{0D108BD9-81ED-4DB2-BD59-A6C34878D82A}">
                    <a16:rowId xmlns:a16="http://schemas.microsoft.com/office/drawing/2014/main" val="10004"/>
                  </a:ext>
                </a:extLst>
              </a:tr>
              <a:tr h="2265161">
                <a:tc>
                  <a:txBody>
                    <a:bodyPr/>
                    <a:lstStyle/>
                    <a:p>
                      <a:pPr defTabSz="914400">
                        <a:tabLst>
                          <a:tab pos="914400" algn="l"/>
                        </a:tabLst>
                        <a:defRPr sz="1800">
                          <a:solidFill>
                            <a:srgbClr val="000000"/>
                          </a:solidFill>
                        </a:defRPr>
                      </a:pPr>
                      <a:r>
                        <a:rPr sz="3400">
                          <a:solidFill>
                            <a:srgbClr val="515151"/>
                          </a:solidFill>
                        </a:rPr>
                        <a:t>Internuclear ophthalmoplegia</a:t>
                      </a:r>
                    </a:p>
                  </a:txBody>
                  <a:tcPr marL="50800" marR="50800" marT="50800" marB="50800" anchor="ctr" horzOverflow="overflow">
                    <a:lnB w="12700">
                      <a:miter lim="400000"/>
                    </a:lnB>
                  </a:tcPr>
                </a:tc>
                <a:tc>
                  <a:txBody>
                    <a:bodyPr/>
                    <a:lstStyle/>
                    <a:p>
                      <a:pPr defTabSz="914400">
                        <a:tabLst>
                          <a:tab pos="914400" algn="l"/>
                        </a:tabLst>
                        <a:defRPr sz="3400"/>
                      </a:pPr>
                      <a:r>
                        <a:t>Pontine/midbrain </a:t>
                      </a:r>
                      <a:r>
                        <a:rPr b="1"/>
                        <a:t>medial longitudinal fasiculus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400">
                          <a:solidFill>
                            <a:srgbClr val="515151"/>
                          </a:solidFill>
                        </a:rPr>
                        <a:t>Ipsilateral adduction palsy, with contralateral gaze nystagmus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400">
                          <a:solidFill>
                            <a:srgbClr val="515151"/>
                          </a:solidFill>
                        </a:rPr>
                        <a:t>Basilar: Penetrating arteries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400">
                          <a:solidFill>
                            <a:srgbClr val="515151"/>
                          </a:solidFill>
                        </a:rPr>
                        <a:t>Medial Longitudinal Fasiculus</a:t>
                      </a:r>
                    </a:p>
                  </a:txBody>
                  <a:tcPr marL="50800" marR="50800" marT="50800" marB="50800" anchor="ctr" horzOverflow="overflow">
                    <a:lnB w="12700">
                      <a:miter lim="400000"/>
                    </a:lnB>
                  </a:tcPr>
                </a:tc>
                <a:extLst>
                  <a:ext uri="{0D108BD9-81ED-4DB2-BD59-A6C34878D82A}">
                    <a16:rowId xmlns:a16="http://schemas.microsoft.com/office/drawing/2014/main" val="10005"/>
                  </a:ext>
                </a:extLst>
              </a:tr>
            </a:tbl>
          </a:graphicData>
        </a:graphic>
      </p:graphicFrame>
      <p:sp>
        <p:nvSpPr>
          <p:cNvPr id="610"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Goals"/>
          <p:cNvSpPr txBox="1">
            <a:spLocks noGrp="1"/>
          </p:cNvSpPr>
          <p:nvPr>
            <p:ph type="title"/>
          </p:nvPr>
        </p:nvSpPr>
        <p:spPr>
          <a:prstGeom prst="rect">
            <a:avLst/>
          </a:prstGeom>
        </p:spPr>
        <p:txBody>
          <a:bodyPr/>
          <a:lstStyle/>
          <a:p>
            <a:r>
              <a:t>Goals</a:t>
            </a:r>
          </a:p>
        </p:txBody>
      </p:sp>
      <p:sp>
        <p:nvSpPr>
          <p:cNvPr id="123" name="Review stroke demographics…"/>
          <p:cNvSpPr txBox="1">
            <a:spLocks noGrp="1"/>
          </p:cNvSpPr>
          <p:nvPr>
            <p:ph type="body" sz="half" idx="1"/>
          </p:nvPr>
        </p:nvSpPr>
        <p:spPr>
          <a:prstGeom prst="rect">
            <a:avLst/>
          </a:prstGeom>
        </p:spPr>
        <p:txBody>
          <a:bodyPr/>
          <a:lstStyle/>
          <a:p>
            <a:r>
              <a:t>Review stroke demographics</a:t>
            </a:r>
          </a:p>
          <a:p>
            <a:r>
              <a:t>Review stroke syndromes</a:t>
            </a:r>
          </a:p>
          <a:p>
            <a:r>
              <a:t>Understand the goals of a code stroke</a:t>
            </a:r>
          </a:p>
          <a:p>
            <a:r>
              <a:t>New (sort of new) news in acute stroke treatment</a:t>
            </a:r>
          </a:p>
          <a:p>
            <a:r>
              <a:t>Secondary stroke prevention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2" name="Table"/>
          <p:cNvGraphicFramePr/>
          <p:nvPr/>
        </p:nvGraphicFramePr>
        <p:xfrm>
          <a:off x="3864" y="69873"/>
          <a:ext cx="24376270" cy="13576261"/>
        </p:xfrm>
        <a:graphic>
          <a:graphicData uri="http://schemas.openxmlformats.org/drawingml/2006/table">
            <a:tbl>
              <a:tblPr firstRow="1" bandRow="1">
                <a:tableStyleId>{C7B018BB-80A7-4F77-B60F-C8B233D01FF8}</a:tableStyleId>
              </a:tblPr>
              <a:tblGrid>
                <a:gridCol w="4875254">
                  <a:extLst>
                    <a:ext uri="{9D8B030D-6E8A-4147-A177-3AD203B41FA5}">
                      <a16:colId xmlns:a16="http://schemas.microsoft.com/office/drawing/2014/main" val="20000"/>
                    </a:ext>
                  </a:extLst>
                </a:gridCol>
                <a:gridCol w="4875254">
                  <a:extLst>
                    <a:ext uri="{9D8B030D-6E8A-4147-A177-3AD203B41FA5}">
                      <a16:colId xmlns:a16="http://schemas.microsoft.com/office/drawing/2014/main" val="20001"/>
                    </a:ext>
                  </a:extLst>
                </a:gridCol>
                <a:gridCol w="4875254">
                  <a:extLst>
                    <a:ext uri="{9D8B030D-6E8A-4147-A177-3AD203B41FA5}">
                      <a16:colId xmlns:a16="http://schemas.microsoft.com/office/drawing/2014/main" val="20002"/>
                    </a:ext>
                  </a:extLst>
                </a:gridCol>
                <a:gridCol w="4875254">
                  <a:extLst>
                    <a:ext uri="{9D8B030D-6E8A-4147-A177-3AD203B41FA5}">
                      <a16:colId xmlns:a16="http://schemas.microsoft.com/office/drawing/2014/main" val="20003"/>
                    </a:ext>
                  </a:extLst>
                </a:gridCol>
                <a:gridCol w="4875254">
                  <a:extLst>
                    <a:ext uri="{9D8B030D-6E8A-4147-A177-3AD203B41FA5}">
                      <a16:colId xmlns:a16="http://schemas.microsoft.com/office/drawing/2014/main" val="20004"/>
                    </a:ext>
                  </a:extLst>
                </a:gridCol>
              </a:tblGrid>
              <a:tr h="2188720">
                <a:tc>
                  <a:txBody>
                    <a:bodyPr/>
                    <a:lstStyle/>
                    <a:p>
                      <a:pPr defTabSz="457200">
                        <a:defRPr sz="1800" b="0">
                          <a:solidFill>
                            <a:srgbClr val="000000"/>
                          </a:solidFill>
                        </a:defRPr>
                      </a:pPr>
                      <a:r>
                        <a:rPr sz="33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3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300" b="1">
                          <a:solidFill>
                            <a:srgbClr val="002951"/>
                          </a:solidFill>
                        </a:rPr>
                        <a:t>Signs/Symptoms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300" b="1">
                          <a:solidFill>
                            <a:srgbClr val="002951"/>
                          </a:solidFill>
                        </a:rPr>
                        <a:t>Arterial Supply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3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2188720">
                <a:tc>
                  <a:txBody>
                    <a:bodyPr/>
                    <a:lstStyle/>
                    <a:p>
                      <a:pPr defTabSz="914400">
                        <a:tabLst>
                          <a:tab pos="914400" algn="l"/>
                        </a:tabLst>
                        <a:defRPr sz="1800">
                          <a:solidFill>
                            <a:srgbClr val="000000"/>
                          </a:solidFill>
                        </a:defRPr>
                      </a:pPr>
                      <a:r>
                        <a:rPr sz="3300">
                          <a:solidFill>
                            <a:srgbClr val="515151"/>
                          </a:solidFill>
                        </a:rPr>
                        <a:t>One and one half syndrome</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Paramedian pontine reticular formation or VI and MLF</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Ipsilateral horizontal gaze palsy, contralateral medial gaze palsy</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Paramedian pontine penetrators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Paramedian Pontine Reticular Formation</a:t>
                      </a:r>
                    </a:p>
                  </a:txBody>
                  <a:tcPr marL="50800" marR="50800" marT="50800" marB="50800" anchor="ctr" horzOverflow="overflow"/>
                </a:tc>
                <a:extLst>
                  <a:ext uri="{0D108BD9-81ED-4DB2-BD59-A6C34878D82A}">
                    <a16:rowId xmlns:a16="http://schemas.microsoft.com/office/drawing/2014/main" val="10001"/>
                  </a:ext>
                </a:extLst>
              </a:tr>
              <a:tr h="2188720">
                <a:tc>
                  <a:txBody>
                    <a:bodyPr/>
                    <a:lstStyle/>
                    <a:p>
                      <a:pPr defTabSz="914400">
                        <a:tabLst>
                          <a:tab pos="914400" algn="l"/>
                        </a:tabLst>
                        <a:defRPr sz="1800">
                          <a:solidFill>
                            <a:srgbClr val="000000"/>
                          </a:solidFill>
                        </a:defRPr>
                      </a:pPr>
                      <a:r>
                        <a:rPr sz="3300">
                          <a:solidFill>
                            <a:srgbClr val="515151"/>
                          </a:solidFill>
                        </a:rPr>
                        <a:t>Raymond syndrome/Basilar paramedian pontine branches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ventral medial pons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Ipsilateral VI palsy, contralateral weakness, spares face (VII)</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Paramedian pontine penetrators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CN VI and cortical spinal tracts</a:t>
                      </a:r>
                    </a:p>
                  </a:txBody>
                  <a:tcPr marL="50800" marR="50800" marT="50800" marB="50800" anchor="ctr" horzOverflow="overflow"/>
                </a:tc>
                <a:extLst>
                  <a:ext uri="{0D108BD9-81ED-4DB2-BD59-A6C34878D82A}">
                    <a16:rowId xmlns:a16="http://schemas.microsoft.com/office/drawing/2014/main" val="10002"/>
                  </a:ext>
                </a:extLst>
              </a:tr>
              <a:tr h="2188720">
                <a:tc>
                  <a:txBody>
                    <a:bodyPr/>
                    <a:lstStyle/>
                    <a:p>
                      <a:pPr defTabSz="914400">
                        <a:tabLst>
                          <a:tab pos="914400" algn="l"/>
                        </a:tabLst>
                        <a:defRPr sz="1800">
                          <a:solidFill>
                            <a:srgbClr val="000000"/>
                          </a:solidFill>
                        </a:defRPr>
                      </a:pPr>
                      <a:r>
                        <a:rPr sz="3300">
                          <a:solidFill>
                            <a:srgbClr val="515151"/>
                          </a:solidFill>
                        </a:rPr>
                        <a:t>Millard-Gublier syndrome/Basilar short and paramedian branches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Basis pontis, fascicles of VI and VII</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Contralateral weakness, ipsilateral VI and VII palsy</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Paramedian pontine penetrators</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CN VI, VII and cortical spinal stracts</a:t>
                      </a:r>
                    </a:p>
                  </a:txBody>
                  <a:tcPr marL="50800" marR="50800" marT="50800" marB="50800" anchor="ctr" horzOverflow="overflow"/>
                </a:tc>
                <a:extLst>
                  <a:ext uri="{0D108BD9-81ED-4DB2-BD59-A6C34878D82A}">
                    <a16:rowId xmlns:a16="http://schemas.microsoft.com/office/drawing/2014/main" val="10003"/>
                  </a:ext>
                </a:extLst>
              </a:tr>
              <a:tr h="2632661">
                <a:tc>
                  <a:txBody>
                    <a:bodyPr/>
                    <a:lstStyle/>
                    <a:p>
                      <a:pPr defTabSz="914400">
                        <a:tabLst>
                          <a:tab pos="914400" algn="l"/>
                        </a:tabLst>
                        <a:defRPr sz="1800">
                          <a:solidFill>
                            <a:srgbClr val="000000"/>
                          </a:solidFill>
                        </a:defRPr>
                      </a:pPr>
                      <a:r>
                        <a:rPr sz="3300">
                          <a:solidFill>
                            <a:srgbClr val="515151"/>
                          </a:solidFill>
                        </a:rPr>
                        <a:t>Marie-Foix syndrome/ Basilar&amp;AICA</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lateral pons, middle cerebellar peduncle</a:t>
                      </a:r>
                    </a:p>
                  </a:txBody>
                  <a:tcPr marL="50800" marR="50800" marT="50800" marB="50800" anchor="ctr" horzOverflow="overflow"/>
                </a:tc>
                <a:tc>
                  <a:txBody>
                    <a:bodyPr/>
                    <a:lstStyle/>
                    <a:p>
                      <a:pPr defTabSz="914400">
                        <a:tabLst>
                          <a:tab pos="914400" algn="l"/>
                        </a:tabLst>
                        <a:defRPr sz="1800">
                          <a:solidFill>
                            <a:srgbClr val="000000"/>
                          </a:solidFill>
                        </a:defRPr>
                      </a:pPr>
                      <a:r>
                        <a:rPr sz="3300">
                          <a:solidFill>
                            <a:srgbClr val="515151"/>
                          </a:solidFill>
                        </a:rPr>
                        <a:t>Ipsilateral ataxia, contralateral arm and leg weakness and hemisensory loss to pain and temperature</a:t>
                      </a:r>
                    </a:p>
                  </a:txBody>
                  <a:tcPr marL="50800" marR="50800" marT="50800" marB="50800" anchor="ctr" horzOverflow="overflow"/>
                </a:tc>
                <a:tc>
                  <a:txBody>
                    <a:bodyPr/>
                    <a:lstStyle/>
                    <a:p>
                      <a:pPr defTabSz="914400">
                        <a:tabLst>
                          <a:tab pos="914400" algn="l"/>
                        </a:tabLst>
                        <a:defRPr sz="3300"/>
                      </a:pPr>
                      <a:r>
                        <a:t>Basilar artery Long circumferential branches</a:t>
                      </a:r>
                    </a:p>
                    <a:p>
                      <a:pPr defTabSz="914400">
                        <a:tabLst>
                          <a:tab pos="914400" algn="l"/>
                        </a:tabLst>
                        <a:defRPr sz="3300"/>
                      </a:pPr>
                      <a:r>
                        <a:t>AICA</a:t>
                      </a:r>
                    </a:p>
                  </a:txBody>
                  <a:tcPr marL="50800" marR="50800" marT="50800" marB="50800" anchor="ctr" horzOverflow="overflow"/>
                </a:tc>
                <a:tc>
                  <a:txBody>
                    <a:bodyPr/>
                    <a:lstStyle/>
                    <a:p>
                      <a:pPr defTabSz="914400">
                        <a:tabLst>
                          <a:tab pos="914400" algn="l"/>
                        </a:tabLst>
                        <a:defRPr sz="3300"/>
                      </a:pPr>
                      <a:r>
                        <a:t>Cerebellar</a:t>
                      </a:r>
                    </a:p>
                    <a:p>
                      <a:pPr defTabSz="914400">
                        <a:tabLst>
                          <a:tab pos="914400" algn="l"/>
                        </a:tabLst>
                        <a:defRPr sz="3300"/>
                      </a:pPr>
                      <a:r>
                        <a:t>Corticospinal</a:t>
                      </a:r>
                    </a:p>
                    <a:p>
                      <a:pPr defTabSz="914400">
                        <a:tabLst>
                          <a:tab pos="914400" algn="l"/>
                        </a:tabLst>
                        <a:defRPr sz="3300"/>
                      </a:pPr>
                      <a:r>
                        <a:t>Spinothalamic</a:t>
                      </a:r>
                    </a:p>
                  </a:txBody>
                  <a:tcPr marL="50800" marR="50800" marT="50800" marB="50800" anchor="ctr" horzOverflow="overflow"/>
                </a:tc>
                <a:extLst>
                  <a:ext uri="{0D108BD9-81ED-4DB2-BD59-A6C34878D82A}">
                    <a16:rowId xmlns:a16="http://schemas.microsoft.com/office/drawing/2014/main" val="10004"/>
                  </a:ext>
                </a:extLst>
              </a:tr>
              <a:tr h="2188720">
                <a:tc>
                  <a:txBody>
                    <a:bodyPr/>
                    <a:lstStyle/>
                    <a:p>
                      <a:pPr defTabSz="914400">
                        <a:tabLst>
                          <a:tab pos="914400" algn="l"/>
                        </a:tabLst>
                        <a:defRPr sz="1800">
                          <a:solidFill>
                            <a:srgbClr val="000000"/>
                          </a:solidFill>
                        </a:defRPr>
                      </a:pPr>
                      <a:r>
                        <a:rPr sz="3300">
                          <a:solidFill>
                            <a:srgbClr val="515151"/>
                          </a:solidFill>
                        </a:rPr>
                        <a:t>Foville Syndrome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300">
                          <a:solidFill>
                            <a:srgbClr val="515151"/>
                          </a:solidFill>
                        </a:rPr>
                        <a:t>Inferior Pons (PPRF, VI and VII nuclus/fascicle)</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300">
                          <a:solidFill>
                            <a:srgbClr val="515151"/>
                          </a:solidFill>
                        </a:rPr>
                        <a:t>Ipsilateral gaze palsy,  isilateral facial nerve palsy, hemisensory loss, contralateral hemiparesis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300">
                          <a:solidFill>
                            <a:srgbClr val="515151"/>
                          </a:solidFill>
                        </a:rPr>
                        <a:t>Basilar artery : pontine paramedian perforators, short circumferential arteries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3300">
                          <a:solidFill>
                            <a:srgbClr val="515151"/>
                          </a:solidFill>
                        </a:rPr>
                        <a:t>PPRF, CN VI, VII
Spinothalamic tracts
Cortical spinal tracts</a:t>
                      </a:r>
                    </a:p>
                  </a:txBody>
                  <a:tcPr marL="50800" marR="50800" marT="50800" marB="50800" anchor="ctr" horzOverflow="overflow">
                    <a:lnB w="12700">
                      <a:miter lim="400000"/>
                    </a:lnB>
                  </a:tcPr>
                </a:tc>
                <a:extLst>
                  <a:ext uri="{0D108BD9-81ED-4DB2-BD59-A6C34878D82A}">
                    <a16:rowId xmlns:a16="http://schemas.microsoft.com/office/drawing/2014/main" val="10005"/>
                  </a:ext>
                </a:extLst>
              </a:tr>
            </a:tbl>
          </a:graphicData>
        </a:graphic>
      </p:graphicFrame>
      <p:sp>
        <p:nvSpPr>
          <p:cNvPr id="613"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Large Artery disease"/>
          <p:cNvSpPr txBox="1">
            <a:spLocks noGrp="1"/>
          </p:cNvSpPr>
          <p:nvPr>
            <p:ph type="title"/>
          </p:nvPr>
        </p:nvSpPr>
        <p:spPr>
          <a:xfrm>
            <a:off x="4155281" y="5518546"/>
            <a:ext cx="16073438" cy="2678908"/>
          </a:xfrm>
          <a:prstGeom prst="rect">
            <a:avLst/>
          </a:prstGeom>
        </p:spPr>
        <p:txBody>
          <a:bodyPr/>
          <a:lstStyle/>
          <a:p>
            <a:r>
              <a:t>Large Artery disease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618" name="Endothelial injury…"/>
          <p:cNvSpPr txBox="1">
            <a:spLocks noGrp="1"/>
          </p:cNvSpPr>
          <p:nvPr>
            <p:ph type="body" sz="half" idx="1"/>
          </p:nvPr>
        </p:nvSpPr>
        <p:spPr>
          <a:xfrm>
            <a:off x="4155281" y="3908909"/>
            <a:ext cx="16073438" cy="8036720"/>
          </a:xfrm>
          <a:prstGeom prst="rect">
            <a:avLst/>
          </a:prstGeom>
        </p:spPr>
        <p:txBody>
          <a:bodyPr/>
          <a:lstStyle/>
          <a:p>
            <a:pPr marL="259079" indent="-259079" defTabSz="614362">
              <a:defRPr sz="3600"/>
            </a:pPr>
            <a:r>
              <a:t>Endothelial injury</a:t>
            </a:r>
          </a:p>
          <a:p>
            <a:pPr marL="259079" indent="-259079" defTabSz="614362">
              <a:defRPr sz="3600"/>
            </a:pPr>
            <a:r>
              <a:t>Migration of macrophages into site of injury</a:t>
            </a:r>
          </a:p>
          <a:p>
            <a:pPr marL="259079" indent="-259079" defTabSz="614362">
              <a:defRPr sz="3600"/>
            </a:pPr>
            <a:r>
              <a:t>Formation of a fatty streak</a:t>
            </a:r>
          </a:p>
          <a:p>
            <a:pPr marL="259079" indent="-259079" defTabSz="614362">
              <a:defRPr sz="3600"/>
            </a:pPr>
            <a:r>
              <a:t>Deposition of foam cells</a:t>
            </a:r>
          </a:p>
          <a:p>
            <a:pPr marL="259079" indent="-259079" defTabSz="614362">
              <a:defRPr sz="3600"/>
            </a:pPr>
            <a:r>
              <a:t>Continued inflammation</a:t>
            </a:r>
          </a:p>
          <a:p>
            <a:pPr marL="259079" indent="-259079" defTabSz="614362">
              <a:defRPr sz="3600"/>
            </a:pPr>
            <a:r>
              <a:t>Continued deposition of foam cells</a:t>
            </a:r>
          </a:p>
          <a:p>
            <a:pPr marL="259079" indent="-259079" defTabSz="614362">
              <a:defRPr sz="3600"/>
            </a:pPr>
            <a:r>
              <a:t>Stenosis and/or occlusion</a:t>
            </a:r>
          </a:p>
          <a:p>
            <a:pPr marL="259079" indent="-259079" defTabSz="614362">
              <a:defRPr sz="3600"/>
            </a:pPr>
            <a:r>
              <a:t>Ulceration of plaque and emboli formation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621" name="Rectangle"/>
          <p:cNvSpPr/>
          <p:nvPr/>
        </p:nvSpPr>
        <p:spPr>
          <a:xfrm>
            <a:off x="8318300" y="7155357"/>
            <a:ext cx="7747400"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622"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623" name="Rectangle"/>
          <p:cNvSpPr/>
          <p:nvPr/>
        </p:nvSpPr>
        <p:spPr>
          <a:xfrm>
            <a:off x="8310264" y="8393013"/>
            <a:ext cx="7747397" cy="192883"/>
          </a:xfrm>
          <a:prstGeom prst="rect">
            <a:avLst/>
          </a:prstGeom>
          <a:solidFill>
            <a:srgbClr val="535353"/>
          </a:solidFill>
          <a:ln w="12700">
            <a:miter lim="400000"/>
          </a:ln>
        </p:spPr>
        <p:txBody>
          <a:bodyPr lIns="71436" tIns="71436" rIns="71436" bIns="71436" anchor="ctr"/>
          <a:lstStyle/>
          <a:p>
            <a:pPr>
              <a:defRPr sz="5600">
                <a:solidFill>
                  <a:srgbClr val="FFFFFF"/>
                </a:solidFill>
              </a:defRPr>
            </a:pPr>
            <a:endParaRPr/>
          </a:p>
        </p:txBody>
      </p:sp>
      <p:sp>
        <p:nvSpPr>
          <p:cNvPr id="624"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25"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26"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27"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28"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29"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0"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1"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2"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3"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4"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5"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6"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7"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8" name="Oval"/>
          <p:cNvSpPr/>
          <p:nvPr/>
        </p:nvSpPr>
        <p:spPr>
          <a:xfrm>
            <a:off x="12055375"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39"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0" name="Oval"/>
          <p:cNvSpPr/>
          <p:nvPr/>
        </p:nvSpPr>
        <p:spPr>
          <a:xfrm>
            <a:off x="11396364"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1"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2"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3"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4"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5"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6"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7"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8"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49"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50"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653" name="Rectangle"/>
          <p:cNvSpPr/>
          <p:nvPr/>
        </p:nvSpPr>
        <p:spPr>
          <a:xfrm>
            <a:off x="8318300" y="7155357"/>
            <a:ext cx="7747400"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654" name="Rectangle"/>
          <p:cNvSpPr/>
          <p:nvPr/>
        </p:nvSpPr>
        <p:spPr>
          <a:xfrm>
            <a:off x="8310264" y="7014716"/>
            <a:ext cx="7747400"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655"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656" name="Rectangle"/>
          <p:cNvSpPr/>
          <p:nvPr/>
        </p:nvSpPr>
        <p:spPr>
          <a:xfrm>
            <a:off x="8310264" y="6685209"/>
            <a:ext cx="7747400"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57"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58" name="Rectangle"/>
          <p:cNvSpPr/>
          <p:nvPr/>
        </p:nvSpPr>
        <p:spPr>
          <a:xfrm>
            <a:off x="8310264" y="6223098"/>
            <a:ext cx="7747400"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59"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60"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1"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2"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3"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4"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5"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6"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7"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8"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69"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0" name="Oval"/>
          <p:cNvSpPr/>
          <p:nvPr/>
        </p:nvSpPr>
        <p:spPr>
          <a:xfrm>
            <a:off x="12055375"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1"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2" name="Oval"/>
          <p:cNvSpPr/>
          <p:nvPr/>
        </p:nvSpPr>
        <p:spPr>
          <a:xfrm>
            <a:off x="11396364"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3"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4"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5"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6"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7"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8"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79"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80"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81"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82"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pic>
        <p:nvPicPr>
          <p:cNvPr id="683" name="image3.png" descr="image3.png"/>
          <p:cNvPicPr>
            <a:picLocks noChangeAspect="1"/>
          </p:cNvPicPr>
          <p:nvPr/>
        </p:nvPicPr>
        <p:blipFill>
          <a:blip r:embed="rId3"/>
          <a:stretch>
            <a:fillRect/>
          </a:stretch>
        </p:blipFill>
        <p:spPr>
          <a:xfrm rot="21560762">
            <a:off x="11546522" y="7105715"/>
            <a:ext cx="1307031" cy="1153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83"/>
                                        </p:tgtEl>
                                        <p:attrNameLst>
                                          <p:attrName>style.visibility</p:attrName>
                                        </p:attrNameLst>
                                      </p:cBhvr>
                                      <p:to>
                                        <p:strVal val="visible"/>
                                      </p:to>
                                    </p:set>
                                    <p:animEffect transition="in" filter="dissolve">
                                      <p:cBhvr>
                                        <p:cTn id="7" dur="1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686" name="Rectangle"/>
          <p:cNvSpPr/>
          <p:nvPr/>
        </p:nvSpPr>
        <p:spPr>
          <a:xfrm>
            <a:off x="8318300" y="7155357"/>
            <a:ext cx="7747400"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687"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688"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689"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90"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691"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92"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693"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4"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5"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6"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7"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8"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699"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0"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1"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2"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3" name="Oval"/>
          <p:cNvSpPr/>
          <p:nvPr/>
        </p:nvSpPr>
        <p:spPr>
          <a:xfrm>
            <a:off x="12055375"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4"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5" name="Oval"/>
          <p:cNvSpPr/>
          <p:nvPr/>
        </p:nvSpPr>
        <p:spPr>
          <a:xfrm>
            <a:off x="11396364"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6"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7"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8"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09"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0"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1"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2"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3"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4"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15"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pic>
        <p:nvPicPr>
          <p:cNvPr id="716" name="image4.png" descr="image4.png"/>
          <p:cNvPicPr>
            <a:picLocks noChangeAspect="1"/>
          </p:cNvPicPr>
          <p:nvPr/>
        </p:nvPicPr>
        <p:blipFill>
          <a:blip r:embed="rId3"/>
          <a:stretch>
            <a:fillRect/>
          </a:stretch>
        </p:blipFill>
        <p:spPr>
          <a:xfrm>
            <a:off x="11540132" y="7106245"/>
            <a:ext cx="1271653" cy="1275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719" name="Rectangle"/>
          <p:cNvSpPr/>
          <p:nvPr/>
        </p:nvSpPr>
        <p:spPr>
          <a:xfrm>
            <a:off x="8318300" y="7155357"/>
            <a:ext cx="7747400"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720"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721"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722"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723"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724"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725"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726"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27"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28"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29"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0"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1"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2"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3"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4"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5"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6" name="Oval"/>
          <p:cNvSpPr/>
          <p:nvPr/>
        </p:nvSpPr>
        <p:spPr>
          <a:xfrm>
            <a:off x="12055375"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7"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8" name="Oval"/>
          <p:cNvSpPr/>
          <p:nvPr/>
        </p:nvSpPr>
        <p:spPr>
          <a:xfrm>
            <a:off x="11396364"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39"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0"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1"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2"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3"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4"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5"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6"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7"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8"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49" name="Shape"/>
          <p:cNvSpPr/>
          <p:nvPr/>
        </p:nvSpPr>
        <p:spPr>
          <a:xfrm>
            <a:off x="11412877" y="7126507"/>
            <a:ext cx="898984" cy="169652"/>
          </a:xfrm>
          <a:custGeom>
            <a:avLst/>
            <a:gdLst/>
            <a:ahLst/>
            <a:cxnLst>
              <a:cxn ang="0">
                <a:pos x="wd2" y="hd2"/>
              </a:cxn>
              <a:cxn ang="5400000">
                <a:pos x="wd2" y="hd2"/>
              </a:cxn>
              <a:cxn ang="10800000">
                <a:pos x="wd2" y="hd2"/>
              </a:cxn>
              <a:cxn ang="16200000">
                <a:pos x="wd2" y="hd2"/>
              </a:cxn>
            </a:cxnLst>
            <a:rect l="0" t="0" r="r" b="b"/>
            <a:pathLst>
              <a:path w="21600" h="21600" extrusionOk="0">
                <a:moveTo>
                  <a:pt x="0" y="5116"/>
                </a:moveTo>
                <a:lnTo>
                  <a:pt x="5560" y="21336"/>
                </a:lnTo>
                <a:lnTo>
                  <a:pt x="13310" y="21600"/>
                </a:lnTo>
                <a:lnTo>
                  <a:pt x="19968" y="12978"/>
                </a:lnTo>
                <a:lnTo>
                  <a:pt x="21600" y="5348"/>
                </a:lnTo>
                <a:lnTo>
                  <a:pt x="11931" y="0"/>
                </a:lnTo>
                <a:lnTo>
                  <a:pt x="0" y="5116"/>
                </a:lnTo>
                <a:close/>
              </a:path>
            </a:pathLst>
          </a:custGeom>
          <a:solidFill>
            <a:srgbClr val="FFF677">
              <a:alpha val="11500"/>
            </a:srgbClr>
          </a:solidFill>
          <a:ln w="3175">
            <a:solidFill>
              <a:srgbClr val="867538">
                <a:alpha val="46000"/>
              </a:srgbClr>
            </a:solidFill>
            <a:miter lim="400000"/>
          </a:ln>
        </p:spPr>
        <p:txBody>
          <a:bodyPr lIns="71436" tIns="71436" rIns="71436" bIns="71436" anchor="ctr"/>
          <a:lstStyle/>
          <a:p>
            <a:pPr defTabSz="614362">
              <a:defRPr sz="2800"/>
            </a:pPr>
            <a:endParaRPr/>
          </a:p>
        </p:txBody>
      </p:sp>
      <p:sp>
        <p:nvSpPr>
          <p:cNvPr id="750"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51"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52"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53"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756" name="Rectangle"/>
          <p:cNvSpPr/>
          <p:nvPr/>
        </p:nvSpPr>
        <p:spPr>
          <a:xfrm>
            <a:off x="8318300" y="7155357"/>
            <a:ext cx="7747400"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757"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758"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759"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760"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761"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762"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763"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4"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5"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6"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7"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8"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69"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0"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1"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2"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3" name="Oval"/>
          <p:cNvSpPr/>
          <p:nvPr/>
        </p:nvSpPr>
        <p:spPr>
          <a:xfrm>
            <a:off x="12047339" y="7589340"/>
            <a:ext cx="289323"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4"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5" name="Oval"/>
          <p:cNvSpPr/>
          <p:nvPr/>
        </p:nvSpPr>
        <p:spPr>
          <a:xfrm>
            <a:off x="11396364"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6"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7"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8"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79"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0"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1"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2"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3"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4"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5"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786" name="Shape"/>
          <p:cNvSpPr/>
          <p:nvPr/>
        </p:nvSpPr>
        <p:spPr>
          <a:xfrm>
            <a:off x="11484643" y="7086324"/>
            <a:ext cx="1165326" cy="474169"/>
          </a:xfrm>
          <a:custGeom>
            <a:avLst/>
            <a:gdLst/>
            <a:ahLst/>
            <a:cxnLst>
              <a:cxn ang="0">
                <a:pos x="wd2" y="hd2"/>
              </a:cxn>
              <a:cxn ang="5400000">
                <a:pos x="wd2" y="hd2"/>
              </a:cxn>
              <a:cxn ang="10800000">
                <a:pos x="wd2" y="hd2"/>
              </a:cxn>
              <a:cxn ang="16200000">
                <a:pos x="wd2" y="hd2"/>
              </a:cxn>
            </a:cxnLst>
            <a:rect l="0" t="0" r="r" b="b"/>
            <a:pathLst>
              <a:path w="21600" h="21600" extrusionOk="0">
                <a:moveTo>
                  <a:pt x="0" y="5116"/>
                </a:moveTo>
                <a:lnTo>
                  <a:pt x="5560" y="21336"/>
                </a:lnTo>
                <a:lnTo>
                  <a:pt x="13310" y="21600"/>
                </a:lnTo>
                <a:lnTo>
                  <a:pt x="19968" y="12978"/>
                </a:lnTo>
                <a:lnTo>
                  <a:pt x="21600" y="5348"/>
                </a:lnTo>
                <a:lnTo>
                  <a:pt x="11931" y="0"/>
                </a:lnTo>
                <a:lnTo>
                  <a:pt x="0" y="5116"/>
                </a:lnTo>
                <a:close/>
              </a:path>
            </a:pathLst>
          </a:custGeom>
          <a:solidFill>
            <a:srgbClr val="FFF677">
              <a:alpha val="11500"/>
            </a:srgbClr>
          </a:solidFill>
          <a:ln w="3175">
            <a:solidFill>
              <a:srgbClr val="867538">
                <a:alpha val="46000"/>
              </a:srgbClr>
            </a:solidFill>
            <a:miter lim="400000"/>
          </a:ln>
        </p:spPr>
        <p:txBody>
          <a:bodyPr lIns="71436" tIns="71436" rIns="71436" bIns="71436" anchor="ctr"/>
          <a:lstStyle/>
          <a:p>
            <a:pPr defTabSz="614362">
              <a:defRPr sz="2800"/>
            </a:pPr>
            <a:endParaRPr/>
          </a:p>
        </p:txBody>
      </p:sp>
      <p:sp>
        <p:nvSpPr>
          <p:cNvPr id="787"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88"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89"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0"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1"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2"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3"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4"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5"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6"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7"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8"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799" name="Oval"/>
          <p:cNvSpPr/>
          <p:nvPr/>
        </p:nvSpPr>
        <p:spPr>
          <a:xfrm>
            <a:off x="12151815" y="736431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00"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01"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02"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03"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806" name="Rectangle"/>
          <p:cNvSpPr/>
          <p:nvPr/>
        </p:nvSpPr>
        <p:spPr>
          <a:xfrm>
            <a:off x="8310264" y="7159376"/>
            <a:ext cx="7747397"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807"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808"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809"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810"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811"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812"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813"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4"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5"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6"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7"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8"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19"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0"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1"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2"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3" name="Oval"/>
          <p:cNvSpPr/>
          <p:nvPr/>
        </p:nvSpPr>
        <p:spPr>
          <a:xfrm>
            <a:off x="11693722" y="782240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4"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5" name="Oval"/>
          <p:cNvSpPr/>
          <p:nvPr/>
        </p:nvSpPr>
        <p:spPr>
          <a:xfrm>
            <a:off x="11002564" y="767774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6" name="Oval"/>
          <p:cNvSpPr/>
          <p:nvPr/>
        </p:nvSpPr>
        <p:spPr>
          <a:xfrm>
            <a:off x="13108184" y="806350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7" name="Oval"/>
          <p:cNvSpPr/>
          <p:nvPr/>
        </p:nvSpPr>
        <p:spPr>
          <a:xfrm>
            <a:off x="12601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8" name="Oval"/>
          <p:cNvSpPr/>
          <p:nvPr/>
        </p:nvSpPr>
        <p:spPr>
          <a:xfrm>
            <a:off x="13059965" y="735627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29"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0" name="Oval"/>
          <p:cNvSpPr/>
          <p:nvPr/>
        </p:nvSpPr>
        <p:spPr>
          <a:xfrm>
            <a:off x="13775233"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1" name="Oval"/>
          <p:cNvSpPr/>
          <p:nvPr/>
        </p:nvSpPr>
        <p:spPr>
          <a:xfrm>
            <a:off x="13815417" y="746878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2"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3"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4"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5"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36" name="Shape"/>
          <p:cNvSpPr/>
          <p:nvPr/>
        </p:nvSpPr>
        <p:spPr>
          <a:xfrm>
            <a:off x="11428386" y="7062213"/>
            <a:ext cx="1679676" cy="771527"/>
          </a:xfrm>
          <a:custGeom>
            <a:avLst/>
            <a:gdLst/>
            <a:ahLst/>
            <a:cxnLst>
              <a:cxn ang="0">
                <a:pos x="wd2" y="hd2"/>
              </a:cxn>
              <a:cxn ang="5400000">
                <a:pos x="wd2" y="hd2"/>
              </a:cxn>
              <a:cxn ang="10800000">
                <a:pos x="wd2" y="hd2"/>
              </a:cxn>
              <a:cxn ang="16200000">
                <a:pos x="wd2" y="hd2"/>
              </a:cxn>
            </a:cxnLst>
            <a:rect l="0" t="0" r="r" b="b"/>
            <a:pathLst>
              <a:path w="21600" h="21600" extrusionOk="0">
                <a:moveTo>
                  <a:pt x="0" y="5116"/>
                </a:moveTo>
                <a:lnTo>
                  <a:pt x="5560" y="21336"/>
                </a:lnTo>
                <a:lnTo>
                  <a:pt x="13310" y="21600"/>
                </a:lnTo>
                <a:lnTo>
                  <a:pt x="19968" y="12978"/>
                </a:lnTo>
                <a:lnTo>
                  <a:pt x="21600" y="5348"/>
                </a:lnTo>
                <a:lnTo>
                  <a:pt x="11931" y="0"/>
                </a:lnTo>
                <a:lnTo>
                  <a:pt x="0" y="5116"/>
                </a:lnTo>
                <a:close/>
              </a:path>
            </a:pathLst>
          </a:custGeom>
          <a:solidFill>
            <a:srgbClr val="FFF677">
              <a:alpha val="11500"/>
            </a:srgbClr>
          </a:solidFill>
          <a:ln w="3175">
            <a:solidFill>
              <a:srgbClr val="867538">
                <a:alpha val="46000"/>
              </a:srgbClr>
            </a:solidFill>
            <a:miter lim="400000"/>
          </a:ln>
        </p:spPr>
        <p:txBody>
          <a:bodyPr lIns="71436" tIns="71436" rIns="71436" bIns="71436" anchor="ctr"/>
          <a:lstStyle/>
          <a:p>
            <a:pPr defTabSz="614362">
              <a:defRPr sz="2800"/>
            </a:pPr>
            <a:endParaRPr/>
          </a:p>
        </p:txBody>
      </p:sp>
      <p:sp>
        <p:nvSpPr>
          <p:cNvPr id="837"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38"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39"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0"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1"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2"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3"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4"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5"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6"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7"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8"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49"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0"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1"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2"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3"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4"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5"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6"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7"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8"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59"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0"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1"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2"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3"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4"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5"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6"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7"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8"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69"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0"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1"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2"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3"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4"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5"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6"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7"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8"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79"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880"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883" name="Rectangle"/>
          <p:cNvSpPr/>
          <p:nvPr/>
        </p:nvSpPr>
        <p:spPr>
          <a:xfrm>
            <a:off x="8302227" y="7139285"/>
            <a:ext cx="7747398" cy="1253730"/>
          </a:xfrm>
          <a:prstGeom prst="rect">
            <a:avLst/>
          </a:prstGeom>
          <a:solidFill>
            <a:schemeClr val="accent5"/>
          </a:solidFill>
          <a:ln w="12700">
            <a:miter lim="400000"/>
          </a:ln>
        </p:spPr>
        <p:txBody>
          <a:bodyPr lIns="71436" tIns="71436" rIns="71436" bIns="71436" anchor="ctr"/>
          <a:lstStyle/>
          <a:p>
            <a:pPr>
              <a:defRPr sz="5600">
                <a:solidFill>
                  <a:srgbClr val="FFFFFF"/>
                </a:solidFill>
              </a:defRPr>
            </a:pPr>
            <a:endParaRPr/>
          </a:p>
        </p:txBody>
      </p:sp>
      <p:sp>
        <p:nvSpPr>
          <p:cNvPr id="884" name="Rectangle"/>
          <p:cNvSpPr/>
          <p:nvPr/>
        </p:nvSpPr>
        <p:spPr>
          <a:xfrm>
            <a:off x="8310264" y="6970514"/>
            <a:ext cx="7747397" cy="192883"/>
          </a:xfrm>
          <a:prstGeom prst="rect">
            <a:avLst/>
          </a:prstGeom>
          <a:solidFill>
            <a:srgbClr val="535353"/>
          </a:solidFill>
          <a:ln w="12700">
            <a:miter lim="400000"/>
          </a:ln>
        </p:spPr>
        <p:txBody>
          <a:bodyPr lIns="71436" tIns="71436" rIns="71436" bIns="71436" anchor="ctr"/>
          <a:lstStyle/>
          <a:p>
            <a:pPr>
              <a:defRPr sz="5600">
                <a:solidFill>
                  <a:srgbClr val="FFFFFF"/>
                </a:solidFill>
              </a:defRPr>
            </a:pPr>
            <a:endParaRPr/>
          </a:p>
        </p:txBody>
      </p:sp>
      <p:sp>
        <p:nvSpPr>
          <p:cNvPr id="885"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886"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887"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888"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889"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890" name="Oval"/>
          <p:cNvSpPr/>
          <p:nvPr/>
        </p:nvSpPr>
        <p:spPr>
          <a:xfrm>
            <a:off x="11291886" y="809565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1" name="Oval"/>
          <p:cNvSpPr/>
          <p:nvPr/>
        </p:nvSpPr>
        <p:spPr>
          <a:xfrm>
            <a:off x="8559403" y="799921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2" name="Oval"/>
          <p:cNvSpPr/>
          <p:nvPr/>
        </p:nvSpPr>
        <p:spPr>
          <a:xfrm>
            <a:off x="8470997"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3" name="Oval"/>
          <p:cNvSpPr/>
          <p:nvPr/>
        </p:nvSpPr>
        <p:spPr>
          <a:xfrm>
            <a:off x="9226450" y="7356275"/>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4" name="Oval"/>
          <p:cNvSpPr/>
          <p:nvPr/>
        </p:nvSpPr>
        <p:spPr>
          <a:xfrm>
            <a:off x="8880871" y="775007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5" name="Oval"/>
          <p:cNvSpPr/>
          <p:nvPr/>
        </p:nvSpPr>
        <p:spPr>
          <a:xfrm>
            <a:off x="9226450" y="8095653"/>
            <a:ext cx="289324"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6" name="Oval"/>
          <p:cNvSpPr/>
          <p:nvPr/>
        </p:nvSpPr>
        <p:spPr>
          <a:xfrm>
            <a:off x="9813131" y="733216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7" name="Oval"/>
          <p:cNvSpPr/>
          <p:nvPr/>
        </p:nvSpPr>
        <p:spPr>
          <a:xfrm>
            <a:off x="9692579" y="7774185"/>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8" name="Oval"/>
          <p:cNvSpPr/>
          <p:nvPr/>
        </p:nvSpPr>
        <p:spPr>
          <a:xfrm>
            <a:off x="10214967" y="8071543"/>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899" name="Oval"/>
          <p:cNvSpPr/>
          <p:nvPr/>
        </p:nvSpPr>
        <p:spPr>
          <a:xfrm>
            <a:off x="10568582" y="7428607"/>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0" name="Oval"/>
          <p:cNvSpPr/>
          <p:nvPr/>
        </p:nvSpPr>
        <p:spPr>
          <a:xfrm>
            <a:off x="11685685" y="801528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1" name="Oval"/>
          <p:cNvSpPr/>
          <p:nvPr/>
        </p:nvSpPr>
        <p:spPr>
          <a:xfrm>
            <a:off x="12031264"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2" name="Oval"/>
          <p:cNvSpPr/>
          <p:nvPr/>
        </p:nvSpPr>
        <p:spPr>
          <a:xfrm>
            <a:off x="11002564" y="767774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3" name="Oval"/>
          <p:cNvSpPr/>
          <p:nvPr/>
        </p:nvSpPr>
        <p:spPr>
          <a:xfrm>
            <a:off x="12867084" y="8087617"/>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4" name="Oval"/>
          <p:cNvSpPr/>
          <p:nvPr/>
        </p:nvSpPr>
        <p:spPr>
          <a:xfrm>
            <a:off x="12408989" y="8047434"/>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5" name="Oval"/>
          <p:cNvSpPr/>
          <p:nvPr/>
        </p:nvSpPr>
        <p:spPr>
          <a:xfrm>
            <a:off x="13333214" y="7950992"/>
            <a:ext cx="289323"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6" name="Oval"/>
          <p:cNvSpPr/>
          <p:nvPr/>
        </p:nvSpPr>
        <p:spPr>
          <a:xfrm>
            <a:off x="15519201" y="8031360"/>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7" name="Oval"/>
          <p:cNvSpPr/>
          <p:nvPr/>
        </p:nvSpPr>
        <p:spPr>
          <a:xfrm>
            <a:off x="13944004" y="8119764"/>
            <a:ext cx="289325" cy="192885"/>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8" name="Oval"/>
          <p:cNvSpPr/>
          <p:nvPr/>
        </p:nvSpPr>
        <p:spPr>
          <a:xfrm>
            <a:off x="14169031" y="767774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09" name="Oval"/>
          <p:cNvSpPr/>
          <p:nvPr/>
        </p:nvSpPr>
        <p:spPr>
          <a:xfrm>
            <a:off x="14964666" y="762952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10" name="Oval"/>
          <p:cNvSpPr/>
          <p:nvPr/>
        </p:nvSpPr>
        <p:spPr>
          <a:xfrm>
            <a:off x="15294173" y="7275909"/>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11" name="Oval"/>
          <p:cNvSpPr/>
          <p:nvPr/>
        </p:nvSpPr>
        <p:spPr>
          <a:xfrm>
            <a:off x="14530685" y="8079581"/>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12" name="Oval"/>
          <p:cNvSpPr/>
          <p:nvPr/>
        </p:nvSpPr>
        <p:spPr>
          <a:xfrm>
            <a:off x="14466391" y="730805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13" name="Shape"/>
          <p:cNvSpPr/>
          <p:nvPr/>
        </p:nvSpPr>
        <p:spPr>
          <a:xfrm>
            <a:off x="11428386" y="7062213"/>
            <a:ext cx="1904704" cy="964409"/>
          </a:xfrm>
          <a:custGeom>
            <a:avLst/>
            <a:gdLst/>
            <a:ahLst/>
            <a:cxnLst>
              <a:cxn ang="0">
                <a:pos x="wd2" y="hd2"/>
              </a:cxn>
              <a:cxn ang="5400000">
                <a:pos x="wd2" y="hd2"/>
              </a:cxn>
              <a:cxn ang="10800000">
                <a:pos x="wd2" y="hd2"/>
              </a:cxn>
              <a:cxn ang="16200000">
                <a:pos x="wd2" y="hd2"/>
              </a:cxn>
            </a:cxnLst>
            <a:rect l="0" t="0" r="r" b="b"/>
            <a:pathLst>
              <a:path w="21600" h="21600" extrusionOk="0">
                <a:moveTo>
                  <a:pt x="0" y="5116"/>
                </a:moveTo>
                <a:lnTo>
                  <a:pt x="5560" y="21336"/>
                </a:lnTo>
                <a:lnTo>
                  <a:pt x="13310" y="21600"/>
                </a:lnTo>
                <a:lnTo>
                  <a:pt x="19968" y="12978"/>
                </a:lnTo>
                <a:lnTo>
                  <a:pt x="21600" y="5348"/>
                </a:lnTo>
                <a:lnTo>
                  <a:pt x="11931" y="0"/>
                </a:lnTo>
                <a:lnTo>
                  <a:pt x="0" y="5116"/>
                </a:lnTo>
                <a:close/>
              </a:path>
            </a:pathLst>
          </a:custGeom>
          <a:solidFill>
            <a:srgbClr val="FFF677">
              <a:alpha val="11500"/>
            </a:srgbClr>
          </a:solidFill>
          <a:ln w="3175">
            <a:solidFill>
              <a:srgbClr val="867538">
                <a:alpha val="46000"/>
              </a:srgbClr>
            </a:solidFill>
            <a:miter lim="400000"/>
          </a:ln>
        </p:spPr>
        <p:txBody>
          <a:bodyPr lIns="71436" tIns="71436" rIns="71436" bIns="71436" anchor="ctr"/>
          <a:lstStyle/>
          <a:p>
            <a:pPr defTabSz="614362">
              <a:defRPr sz="2800"/>
            </a:pPr>
            <a:endParaRPr/>
          </a:p>
        </p:txBody>
      </p:sp>
      <p:sp>
        <p:nvSpPr>
          <p:cNvPr id="914"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15"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16"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17"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18"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19"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0"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1"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2"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3"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4"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5"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6"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7"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8"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29"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0"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1"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2"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3"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4"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5"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6"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7"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8"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39"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0"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1"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2"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3"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4"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5"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6"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7"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8"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49"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0"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1"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2"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3"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4"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5"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6"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7"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58" name="Oval"/>
          <p:cNvSpPr/>
          <p:nvPr/>
        </p:nvSpPr>
        <p:spPr>
          <a:xfrm>
            <a:off x="13558242" y="7653635"/>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59" name="Oval"/>
          <p:cNvSpPr/>
          <p:nvPr/>
        </p:nvSpPr>
        <p:spPr>
          <a:xfrm>
            <a:off x="13510020" y="7283946"/>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sp>
        <p:nvSpPr>
          <p:cNvPr id="960" name="Oval"/>
          <p:cNvSpPr/>
          <p:nvPr/>
        </p:nvSpPr>
        <p:spPr>
          <a:xfrm>
            <a:off x="14000261" y="7219652"/>
            <a:ext cx="289325" cy="192883"/>
          </a:xfrm>
          <a:prstGeom prst="ellipse">
            <a:avLst/>
          </a:prstGeom>
          <a:solidFill>
            <a:schemeClr val="accent5">
              <a:lumOff val="22549"/>
            </a:schemeClr>
          </a:solidFill>
          <a:ln w="12700">
            <a:miter lim="400000"/>
          </a:ln>
        </p:spPr>
        <p:txBody>
          <a:bodyPr lIns="71436" tIns="71436" rIns="71436" bIns="71436" anchor="ctr"/>
          <a:lstStyle/>
          <a:p>
            <a:pPr>
              <a:defRPr sz="5600">
                <a:solidFill>
                  <a:srgbClr val="FFFFFF"/>
                </a:solidFill>
              </a:defRPr>
            </a:pPr>
            <a:endParaRPr/>
          </a:p>
        </p:txBody>
      </p:sp>
      <p:pic>
        <p:nvPicPr>
          <p:cNvPr id="961" name="image5.png" descr="image5.png"/>
          <p:cNvPicPr>
            <a:picLocks noChangeAspect="1"/>
          </p:cNvPicPr>
          <p:nvPr/>
        </p:nvPicPr>
        <p:blipFill>
          <a:blip r:embed="rId3"/>
          <a:stretch>
            <a:fillRect/>
          </a:stretch>
        </p:blipFill>
        <p:spPr>
          <a:xfrm>
            <a:off x="13408933" y="7157549"/>
            <a:ext cx="1043373" cy="846543"/>
          </a:xfrm>
          <a:prstGeom prst="rect">
            <a:avLst/>
          </a:prstGeom>
          <a:ln w="12700">
            <a:miter lim="400000"/>
          </a:ln>
        </p:spPr>
      </p:pic>
      <p:sp>
        <p:nvSpPr>
          <p:cNvPr id="962"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3" name="Oval"/>
          <p:cNvSpPr/>
          <p:nvPr/>
        </p:nvSpPr>
        <p:spPr>
          <a:xfrm>
            <a:off x="12417028"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4" name="Oval"/>
          <p:cNvSpPr/>
          <p:nvPr/>
        </p:nvSpPr>
        <p:spPr>
          <a:xfrm>
            <a:off x="12545614"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5" name="Oval"/>
          <p:cNvSpPr/>
          <p:nvPr/>
        </p:nvSpPr>
        <p:spPr>
          <a:xfrm>
            <a:off x="12625982" y="77741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6" name="Oval"/>
          <p:cNvSpPr/>
          <p:nvPr/>
        </p:nvSpPr>
        <p:spPr>
          <a:xfrm>
            <a:off x="12971560"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7" name="Oval"/>
          <p:cNvSpPr/>
          <p:nvPr/>
        </p:nvSpPr>
        <p:spPr>
          <a:xfrm>
            <a:off x="12931378"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8" name="Oval"/>
          <p:cNvSpPr/>
          <p:nvPr/>
        </p:nvSpPr>
        <p:spPr>
          <a:xfrm>
            <a:off x="12738496" y="762148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69" name="Oval"/>
          <p:cNvSpPr/>
          <p:nvPr/>
        </p:nvSpPr>
        <p:spPr>
          <a:xfrm>
            <a:off x="12867084" y="766167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0" name="Oval"/>
          <p:cNvSpPr/>
          <p:nvPr/>
        </p:nvSpPr>
        <p:spPr>
          <a:xfrm>
            <a:off x="12240220" y="7798296"/>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1" name="Oval"/>
          <p:cNvSpPr/>
          <p:nvPr/>
        </p:nvSpPr>
        <p:spPr>
          <a:xfrm>
            <a:off x="13148369"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2" name="Oval"/>
          <p:cNvSpPr/>
          <p:nvPr/>
        </p:nvSpPr>
        <p:spPr>
          <a:xfrm>
            <a:off x="13116222"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3" name="Oval"/>
          <p:cNvSpPr/>
          <p:nvPr/>
        </p:nvSpPr>
        <p:spPr>
          <a:xfrm>
            <a:off x="12071449" y="7798296"/>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4" name="Oval"/>
          <p:cNvSpPr/>
          <p:nvPr/>
        </p:nvSpPr>
        <p:spPr>
          <a:xfrm>
            <a:off x="12392917" y="773400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5" name="Oval"/>
          <p:cNvSpPr/>
          <p:nvPr/>
        </p:nvSpPr>
        <p:spPr>
          <a:xfrm>
            <a:off x="11918750"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6" name="Oval"/>
          <p:cNvSpPr/>
          <p:nvPr/>
        </p:nvSpPr>
        <p:spPr>
          <a:xfrm>
            <a:off x="12553652"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7" name="Oval"/>
          <p:cNvSpPr/>
          <p:nvPr/>
        </p:nvSpPr>
        <p:spPr>
          <a:xfrm>
            <a:off x="13035855"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8" name="Oval"/>
          <p:cNvSpPr/>
          <p:nvPr/>
        </p:nvSpPr>
        <p:spPr>
          <a:xfrm>
            <a:off x="13051927"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79" name="Oval"/>
          <p:cNvSpPr/>
          <p:nvPr/>
        </p:nvSpPr>
        <p:spPr>
          <a:xfrm>
            <a:off x="12730460"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80" name="Oval"/>
          <p:cNvSpPr/>
          <p:nvPr/>
        </p:nvSpPr>
        <p:spPr>
          <a:xfrm>
            <a:off x="11693722" y="758934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981" name="Oval"/>
          <p:cNvSpPr/>
          <p:nvPr/>
        </p:nvSpPr>
        <p:spPr>
          <a:xfrm>
            <a:off x="12248256"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1"/>
                                        </p:tgtEl>
                                        <p:attrNameLst>
                                          <p:attrName>style.visibility</p:attrName>
                                        </p:attrNameLst>
                                      </p:cBhvr>
                                      <p:to>
                                        <p:strVal val="visible"/>
                                      </p:to>
                                    </p:set>
                                    <p:animEffect transition="in" filter="dissolve">
                                      <p:cBhvr>
                                        <p:cTn id="7" dur="1000"/>
                                        <p:tgtEl>
                                          <p:spTgt spid="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troke Incidence"/>
          <p:cNvSpPr txBox="1">
            <a:spLocks noGrp="1"/>
          </p:cNvSpPr>
          <p:nvPr>
            <p:ph type="title"/>
          </p:nvPr>
        </p:nvSpPr>
        <p:spPr>
          <a:prstGeom prst="rect">
            <a:avLst/>
          </a:prstGeom>
        </p:spPr>
        <p:txBody>
          <a:bodyPr/>
          <a:lstStyle/>
          <a:p>
            <a:r>
              <a:t>Stroke Incidence</a:t>
            </a:r>
          </a:p>
        </p:txBody>
      </p:sp>
      <p:sp>
        <p:nvSpPr>
          <p:cNvPr id="126" name="795,000 new strokes per year…"/>
          <p:cNvSpPr txBox="1">
            <a:spLocks noGrp="1"/>
          </p:cNvSpPr>
          <p:nvPr>
            <p:ph type="body" sz="half" idx="1"/>
          </p:nvPr>
        </p:nvSpPr>
        <p:spPr>
          <a:prstGeom prst="rect">
            <a:avLst/>
          </a:prstGeom>
        </p:spPr>
        <p:txBody>
          <a:bodyPr/>
          <a:lstStyle/>
          <a:p>
            <a:r>
              <a:t>795,000 new strokes per year</a:t>
            </a:r>
          </a:p>
          <a:p>
            <a:r>
              <a:t>610,000 are new strokes and 185,000 recurrent</a:t>
            </a:r>
          </a:p>
          <a:p>
            <a:r>
              <a:t>87% are ischemic, 10% are intracranial hemorrhage and 3% are subarachnoid</a:t>
            </a:r>
          </a:p>
          <a:p>
            <a:r>
              <a:t>on average there is a stroke every 40 seconds</a:t>
            </a:r>
          </a:p>
          <a:p>
            <a:r>
              <a:t>15% of all strokes are heralded by a TIA</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 name="image6.png" descr="image6.png"/>
          <p:cNvPicPr>
            <a:picLocks noChangeAspect="1"/>
          </p:cNvPicPr>
          <p:nvPr/>
        </p:nvPicPr>
        <p:blipFill>
          <a:blip r:embed="rId2"/>
          <a:stretch>
            <a:fillRect/>
          </a:stretch>
        </p:blipFill>
        <p:spPr>
          <a:xfrm>
            <a:off x="2193170" y="109854"/>
            <a:ext cx="19997660" cy="13496293"/>
          </a:xfrm>
          <a:prstGeom prst="rect">
            <a:avLst/>
          </a:prstGeom>
          <a:ln w="12700">
            <a:miter lim="400000"/>
          </a:ln>
        </p:spPr>
      </p:pic>
      <p:pic>
        <p:nvPicPr>
          <p:cNvPr id="984" name="image7.png" descr="image7.png"/>
          <p:cNvPicPr>
            <a:picLocks noChangeAspect="1"/>
          </p:cNvPicPr>
          <p:nvPr/>
        </p:nvPicPr>
        <p:blipFill>
          <a:blip r:embed="rId3"/>
          <a:stretch>
            <a:fillRect/>
          </a:stretch>
        </p:blipFill>
        <p:spPr>
          <a:xfrm>
            <a:off x="13002128" y="1640560"/>
            <a:ext cx="1000211" cy="11541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84"/>
                                        </p:tgtEl>
                                        <p:attrNameLst>
                                          <p:attrName>style.visibility</p:attrName>
                                        </p:attrNameLst>
                                      </p:cBhvr>
                                      <p:to>
                                        <p:strVal val="visible"/>
                                      </p:to>
                                    </p:set>
                                    <p:animEffect transition="in" filter="wipe(left)">
                                      <p:cBhvr>
                                        <p:cTn id="7" dur="30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987" name="Rectangle"/>
          <p:cNvSpPr/>
          <p:nvPr/>
        </p:nvSpPr>
        <p:spPr>
          <a:xfrm>
            <a:off x="8302227" y="7139285"/>
            <a:ext cx="7747398" cy="1253730"/>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88"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89"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0"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991"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992"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993"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994" name="Oval"/>
          <p:cNvSpPr/>
          <p:nvPr/>
        </p:nvSpPr>
        <p:spPr>
          <a:xfrm>
            <a:off x="10890050" y="8047434"/>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5" name="Oval"/>
          <p:cNvSpPr/>
          <p:nvPr/>
        </p:nvSpPr>
        <p:spPr>
          <a:xfrm>
            <a:off x="8559403" y="7999214"/>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6" name="Oval"/>
          <p:cNvSpPr/>
          <p:nvPr/>
        </p:nvSpPr>
        <p:spPr>
          <a:xfrm>
            <a:off x="8470997"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7" name="Oval"/>
          <p:cNvSpPr/>
          <p:nvPr/>
        </p:nvSpPr>
        <p:spPr>
          <a:xfrm>
            <a:off x="9226450" y="7356275"/>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8" name="Oval"/>
          <p:cNvSpPr/>
          <p:nvPr/>
        </p:nvSpPr>
        <p:spPr>
          <a:xfrm>
            <a:off x="8880871" y="775007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999" name="Oval"/>
          <p:cNvSpPr/>
          <p:nvPr/>
        </p:nvSpPr>
        <p:spPr>
          <a:xfrm>
            <a:off x="9226450" y="8095653"/>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0" name="Oval"/>
          <p:cNvSpPr/>
          <p:nvPr/>
        </p:nvSpPr>
        <p:spPr>
          <a:xfrm>
            <a:off x="9813131" y="733216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1" name="Oval"/>
          <p:cNvSpPr/>
          <p:nvPr/>
        </p:nvSpPr>
        <p:spPr>
          <a:xfrm>
            <a:off x="9692579" y="777418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2" name="Oval"/>
          <p:cNvSpPr/>
          <p:nvPr/>
        </p:nvSpPr>
        <p:spPr>
          <a:xfrm>
            <a:off x="10214967" y="8071543"/>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3" name="Oval"/>
          <p:cNvSpPr/>
          <p:nvPr/>
        </p:nvSpPr>
        <p:spPr>
          <a:xfrm>
            <a:off x="10568582" y="742860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4" name="Oval"/>
          <p:cNvSpPr/>
          <p:nvPr/>
        </p:nvSpPr>
        <p:spPr>
          <a:xfrm>
            <a:off x="11235629" y="7412532"/>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5" name="Oval"/>
          <p:cNvSpPr/>
          <p:nvPr/>
        </p:nvSpPr>
        <p:spPr>
          <a:xfrm>
            <a:off x="11484767" y="8111728"/>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6" name="Oval"/>
          <p:cNvSpPr/>
          <p:nvPr/>
        </p:nvSpPr>
        <p:spPr>
          <a:xfrm>
            <a:off x="11002564"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7" name="Oval"/>
          <p:cNvSpPr/>
          <p:nvPr/>
        </p:nvSpPr>
        <p:spPr>
          <a:xfrm>
            <a:off x="12867084" y="8087617"/>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8" name="Oval"/>
          <p:cNvSpPr/>
          <p:nvPr/>
        </p:nvSpPr>
        <p:spPr>
          <a:xfrm>
            <a:off x="13180516" y="7830442"/>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09" name="Oval"/>
          <p:cNvSpPr/>
          <p:nvPr/>
        </p:nvSpPr>
        <p:spPr>
          <a:xfrm>
            <a:off x="13333214" y="7950992"/>
            <a:ext cx="289323"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0" name="Oval"/>
          <p:cNvSpPr/>
          <p:nvPr/>
        </p:nvSpPr>
        <p:spPr>
          <a:xfrm>
            <a:off x="15519201" y="8031360"/>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1" name="Oval"/>
          <p:cNvSpPr/>
          <p:nvPr/>
        </p:nvSpPr>
        <p:spPr>
          <a:xfrm>
            <a:off x="13944004" y="8119764"/>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2" name="Oval"/>
          <p:cNvSpPr/>
          <p:nvPr/>
        </p:nvSpPr>
        <p:spPr>
          <a:xfrm>
            <a:off x="14169031"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3" name="Oval"/>
          <p:cNvSpPr/>
          <p:nvPr/>
        </p:nvSpPr>
        <p:spPr>
          <a:xfrm>
            <a:off x="14964666" y="762952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4" name="Oval"/>
          <p:cNvSpPr/>
          <p:nvPr/>
        </p:nvSpPr>
        <p:spPr>
          <a:xfrm>
            <a:off x="15294173"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5" name="Oval"/>
          <p:cNvSpPr/>
          <p:nvPr/>
        </p:nvSpPr>
        <p:spPr>
          <a:xfrm>
            <a:off x="14530685" y="8079581"/>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6" name="Oval"/>
          <p:cNvSpPr/>
          <p:nvPr/>
        </p:nvSpPr>
        <p:spPr>
          <a:xfrm>
            <a:off x="14466391" y="730805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17" name="Shape"/>
          <p:cNvSpPr/>
          <p:nvPr/>
        </p:nvSpPr>
        <p:spPr>
          <a:xfrm>
            <a:off x="11428386" y="7062213"/>
            <a:ext cx="1904704" cy="1334098"/>
          </a:xfrm>
          <a:custGeom>
            <a:avLst/>
            <a:gdLst/>
            <a:ahLst/>
            <a:cxnLst>
              <a:cxn ang="0">
                <a:pos x="wd2" y="hd2"/>
              </a:cxn>
              <a:cxn ang="5400000">
                <a:pos x="wd2" y="hd2"/>
              </a:cxn>
              <a:cxn ang="10800000">
                <a:pos x="wd2" y="hd2"/>
              </a:cxn>
              <a:cxn ang="16200000">
                <a:pos x="wd2" y="hd2"/>
              </a:cxn>
            </a:cxnLst>
            <a:rect l="0" t="0" r="r" b="b"/>
            <a:pathLst>
              <a:path w="21600" h="21600" extrusionOk="0">
                <a:moveTo>
                  <a:pt x="0" y="5116"/>
                </a:moveTo>
                <a:lnTo>
                  <a:pt x="5560" y="21336"/>
                </a:lnTo>
                <a:lnTo>
                  <a:pt x="13310" y="21600"/>
                </a:lnTo>
                <a:lnTo>
                  <a:pt x="19968" y="12978"/>
                </a:lnTo>
                <a:lnTo>
                  <a:pt x="21600" y="5348"/>
                </a:lnTo>
                <a:lnTo>
                  <a:pt x="11931" y="0"/>
                </a:lnTo>
                <a:lnTo>
                  <a:pt x="0" y="5116"/>
                </a:lnTo>
                <a:close/>
              </a:path>
            </a:pathLst>
          </a:custGeom>
          <a:solidFill>
            <a:srgbClr val="FFF677">
              <a:alpha val="11500"/>
            </a:srgbClr>
          </a:solidFill>
          <a:ln w="3175">
            <a:solidFill>
              <a:srgbClr val="867538">
                <a:alpha val="46000"/>
              </a:srgbClr>
            </a:solidFill>
            <a:miter lim="400000"/>
          </a:ln>
        </p:spPr>
        <p:txBody>
          <a:bodyPr lIns="71436" tIns="71436" rIns="71436" bIns="71436" anchor="ctr"/>
          <a:lstStyle/>
          <a:p>
            <a:pPr defTabSz="614362">
              <a:defRPr sz="2800"/>
            </a:pPr>
            <a:endParaRPr/>
          </a:p>
        </p:txBody>
      </p:sp>
      <p:sp>
        <p:nvSpPr>
          <p:cNvPr id="1018"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19"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0"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1"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2"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3"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4"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5"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6"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7"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8"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29"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0"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1"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2"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3"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4"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5"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6"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7"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8"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39"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0"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1"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2"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3"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4"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5"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6"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7"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8"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49"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0"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1"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2"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3"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4"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5"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6"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7"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8"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59"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0"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1"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2" name="Oval"/>
          <p:cNvSpPr/>
          <p:nvPr/>
        </p:nvSpPr>
        <p:spPr>
          <a:xfrm>
            <a:off x="13558242" y="765363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63" name="Oval"/>
          <p:cNvSpPr/>
          <p:nvPr/>
        </p:nvSpPr>
        <p:spPr>
          <a:xfrm>
            <a:off x="13510020" y="728394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64" name="Oval"/>
          <p:cNvSpPr/>
          <p:nvPr/>
        </p:nvSpPr>
        <p:spPr>
          <a:xfrm>
            <a:off x="14000261" y="7219652"/>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065"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6" name="Oval"/>
          <p:cNvSpPr/>
          <p:nvPr/>
        </p:nvSpPr>
        <p:spPr>
          <a:xfrm>
            <a:off x="12376845" y="796706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7" name="Oval"/>
          <p:cNvSpPr/>
          <p:nvPr/>
        </p:nvSpPr>
        <p:spPr>
          <a:xfrm>
            <a:off x="12545614"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8" name="Oval"/>
          <p:cNvSpPr/>
          <p:nvPr/>
        </p:nvSpPr>
        <p:spPr>
          <a:xfrm>
            <a:off x="12625982" y="77741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69" name="Oval"/>
          <p:cNvSpPr/>
          <p:nvPr/>
        </p:nvSpPr>
        <p:spPr>
          <a:xfrm>
            <a:off x="12971560"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0" name="Oval"/>
          <p:cNvSpPr/>
          <p:nvPr/>
        </p:nvSpPr>
        <p:spPr>
          <a:xfrm>
            <a:off x="12931378"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1" name="Oval"/>
          <p:cNvSpPr/>
          <p:nvPr/>
        </p:nvSpPr>
        <p:spPr>
          <a:xfrm>
            <a:off x="12738496" y="762148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2" name="Oval"/>
          <p:cNvSpPr/>
          <p:nvPr/>
        </p:nvSpPr>
        <p:spPr>
          <a:xfrm>
            <a:off x="12867084" y="766167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3" name="Oval"/>
          <p:cNvSpPr/>
          <p:nvPr/>
        </p:nvSpPr>
        <p:spPr>
          <a:xfrm>
            <a:off x="12240220" y="7798296"/>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4" name="Oval"/>
          <p:cNvSpPr/>
          <p:nvPr/>
        </p:nvSpPr>
        <p:spPr>
          <a:xfrm>
            <a:off x="13148369"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5" name="Oval"/>
          <p:cNvSpPr/>
          <p:nvPr/>
        </p:nvSpPr>
        <p:spPr>
          <a:xfrm>
            <a:off x="13116222"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6" name="Oval"/>
          <p:cNvSpPr/>
          <p:nvPr/>
        </p:nvSpPr>
        <p:spPr>
          <a:xfrm>
            <a:off x="12071449" y="7798296"/>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7" name="Oval"/>
          <p:cNvSpPr/>
          <p:nvPr/>
        </p:nvSpPr>
        <p:spPr>
          <a:xfrm>
            <a:off x="12392917" y="773400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8" name="Oval"/>
          <p:cNvSpPr/>
          <p:nvPr/>
        </p:nvSpPr>
        <p:spPr>
          <a:xfrm>
            <a:off x="11918750"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79" name="Oval"/>
          <p:cNvSpPr/>
          <p:nvPr/>
        </p:nvSpPr>
        <p:spPr>
          <a:xfrm>
            <a:off x="12553652"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0" name="Oval"/>
          <p:cNvSpPr/>
          <p:nvPr/>
        </p:nvSpPr>
        <p:spPr>
          <a:xfrm>
            <a:off x="13035855"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1" name="Oval"/>
          <p:cNvSpPr/>
          <p:nvPr/>
        </p:nvSpPr>
        <p:spPr>
          <a:xfrm>
            <a:off x="13051927"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2" name="Oval"/>
          <p:cNvSpPr/>
          <p:nvPr/>
        </p:nvSpPr>
        <p:spPr>
          <a:xfrm>
            <a:off x="12730460"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3" name="Oval"/>
          <p:cNvSpPr/>
          <p:nvPr/>
        </p:nvSpPr>
        <p:spPr>
          <a:xfrm>
            <a:off x="11693722" y="758934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4" name="Oval"/>
          <p:cNvSpPr/>
          <p:nvPr/>
        </p:nvSpPr>
        <p:spPr>
          <a:xfrm>
            <a:off x="12248256"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5" name="Oval"/>
          <p:cNvSpPr/>
          <p:nvPr/>
        </p:nvSpPr>
        <p:spPr>
          <a:xfrm>
            <a:off x="12457211" y="804743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6" name="Oval"/>
          <p:cNvSpPr/>
          <p:nvPr/>
        </p:nvSpPr>
        <p:spPr>
          <a:xfrm>
            <a:off x="12537578" y="812780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7" name="Oval"/>
          <p:cNvSpPr/>
          <p:nvPr/>
        </p:nvSpPr>
        <p:spPr>
          <a:xfrm>
            <a:off x="12103596"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8" name="Oval"/>
          <p:cNvSpPr/>
          <p:nvPr/>
        </p:nvSpPr>
        <p:spPr>
          <a:xfrm>
            <a:off x="12931378"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89" name="Oval"/>
          <p:cNvSpPr/>
          <p:nvPr/>
        </p:nvSpPr>
        <p:spPr>
          <a:xfrm>
            <a:off x="12786717" y="793492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0" name="Oval"/>
          <p:cNvSpPr/>
          <p:nvPr/>
        </p:nvSpPr>
        <p:spPr>
          <a:xfrm>
            <a:off x="12658128" y="799117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1" name="Oval"/>
          <p:cNvSpPr/>
          <p:nvPr/>
        </p:nvSpPr>
        <p:spPr>
          <a:xfrm>
            <a:off x="11966971" y="81358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2" name="Oval"/>
          <p:cNvSpPr/>
          <p:nvPr/>
        </p:nvSpPr>
        <p:spPr>
          <a:xfrm>
            <a:off x="12658128" y="782240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3" name="Oval"/>
          <p:cNvSpPr/>
          <p:nvPr/>
        </p:nvSpPr>
        <p:spPr>
          <a:xfrm>
            <a:off x="12834936" y="774203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4" name="Oval"/>
          <p:cNvSpPr/>
          <p:nvPr/>
        </p:nvSpPr>
        <p:spPr>
          <a:xfrm>
            <a:off x="12513467" y="787866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5" name="Oval"/>
          <p:cNvSpPr/>
          <p:nvPr/>
        </p:nvSpPr>
        <p:spPr>
          <a:xfrm>
            <a:off x="13011745" y="771792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6" name="Oval"/>
          <p:cNvSpPr/>
          <p:nvPr/>
        </p:nvSpPr>
        <p:spPr>
          <a:xfrm>
            <a:off x="12079485" y="812780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7" name="Oval"/>
          <p:cNvSpPr/>
          <p:nvPr/>
        </p:nvSpPr>
        <p:spPr>
          <a:xfrm>
            <a:off x="12159853" y="797510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8" name="Oval"/>
          <p:cNvSpPr/>
          <p:nvPr/>
        </p:nvSpPr>
        <p:spPr>
          <a:xfrm>
            <a:off x="12216110" y="802332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099" name="Oval"/>
          <p:cNvSpPr/>
          <p:nvPr/>
        </p:nvSpPr>
        <p:spPr>
          <a:xfrm>
            <a:off x="12232182" y="81197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0" name="Oval"/>
          <p:cNvSpPr/>
          <p:nvPr/>
        </p:nvSpPr>
        <p:spPr>
          <a:xfrm>
            <a:off x="12143778" y="804743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1" name="Oval"/>
          <p:cNvSpPr/>
          <p:nvPr/>
        </p:nvSpPr>
        <p:spPr>
          <a:xfrm>
            <a:off x="12360771" y="817602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2" name="Oval"/>
          <p:cNvSpPr/>
          <p:nvPr/>
        </p:nvSpPr>
        <p:spPr>
          <a:xfrm>
            <a:off x="11942860" y="79831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3" name="Oval"/>
          <p:cNvSpPr/>
          <p:nvPr/>
        </p:nvSpPr>
        <p:spPr>
          <a:xfrm>
            <a:off x="11918750" y="797510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4" name="Oval"/>
          <p:cNvSpPr/>
          <p:nvPr/>
        </p:nvSpPr>
        <p:spPr>
          <a:xfrm>
            <a:off x="12312550" y="80795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5" name="Oval"/>
          <p:cNvSpPr/>
          <p:nvPr/>
        </p:nvSpPr>
        <p:spPr>
          <a:xfrm>
            <a:off x="12167889" y="8200132"/>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6" name="Oval"/>
          <p:cNvSpPr/>
          <p:nvPr/>
        </p:nvSpPr>
        <p:spPr>
          <a:xfrm>
            <a:off x="11934825" y="8151910"/>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7" name="Oval"/>
          <p:cNvSpPr/>
          <p:nvPr/>
        </p:nvSpPr>
        <p:spPr>
          <a:xfrm>
            <a:off x="12473285" y="7910810"/>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8" name="Oval"/>
          <p:cNvSpPr/>
          <p:nvPr/>
        </p:nvSpPr>
        <p:spPr>
          <a:xfrm>
            <a:off x="12553652" y="799117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09" name="Oval"/>
          <p:cNvSpPr/>
          <p:nvPr/>
        </p:nvSpPr>
        <p:spPr>
          <a:xfrm>
            <a:off x="12634018" y="80715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0" name="Oval"/>
          <p:cNvSpPr/>
          <p:nvPr/>
        </p:nvSpPr>
        <p:spPr>
          <a:xfrm>
            <a:off x="12352734" y="81679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1" name="Oval"/>
          <p:cNvSpPr/>
          <p:nvPr/>
        </p:nvSpPr>
        <p:spPr>
          <a:xfrm>
            <a:off x="11846421" y="780633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2" name="Oval"/>
          <p:cNvSpPr/>
          <p:nvPr/>
        </p:nvSpPr>
        <p:spPr>
          <a:xfrm>
            <a:off x="11926788" y="788670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3" name="Oval"/>
          <p:cNvSpPr/>
          <p:nvPr/>
        </p:nvSpPr>
        <p:spPr>
          <a:xfrm>
            <a:off x="12007154" y="796706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4" name="Oval"/>
          <p:cNvSpPr/>
          <p:nvPr/>
        </p:nvSpPr>
        <p:spPr>
          <a:xfrm>
            <a:off x="11597282"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5" name="Oval"/>
          <p:cNvSpPr/>
          <p:nvPr/>
        </p:nvSpPr>
        <p:spPr>
          <a:xfrm>
            <a:off x="11910714" y="8055471"/>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6" name="Oval"/>
          <p:cNvSpPr/>
          <p:nvPr/>
        </p:nvSpPr>
        <p:spPr>
          <a:xfrm>
            <a:off x="11733907" y="776614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7" name="Oval"/>
          <p:cNvSpPr/>
          <p:nvPr/>
        </p:nvSpPr>
        <p:spPr>
          <a:xfrm>
            <a:off x="11814274" y="784651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8" name="Oval"/>
          <p:cNvSpPr/>
          <p:nvPr/>
        </p:nvSpPr>
        <p:spPr>
          <a:xfrm>
            <a:off x="11806236" y="793492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19" name="Oval"/>
          <p:cNvSpPr/>
          <p:nvPr/>
        </p:nvSpPr>
        <p:spPr>
          <a:xfrm>
            <a:off x="11846421" y="80393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20" name="Oval"/>
          <p:cNvSpPr/>
          <p:nvPr/>
        </p:nvSpPr>
        <p:spPr>
          <a:xfrm>
            <a:off x="11589246" y="767774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21" name="Oval"/>
          <p:cNvSpPr/>
          <p:nvPr/>
        </p:nvSpPr>
        <p:spPr>
          <a:xfrm>
            <a:off x="11669613" y="775811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22" name="Oval"/>
          <p:cNvSpPr/>
          <p:nvPr/>
        </p:nvSpPr>
        <p:spPr>
          <a:xfrm>
            <a:off x="12392917" y="823227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23" name="Oval"/>
          <p:cNvSpPr/>
          <p:nvPr/>
        </p:nvSpPr>
        <p:spPr>
          <a:xfrm>
            <a:off x="12505432"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1126" name="Rectangle"/>
          <p:cNvSpPr/>
          <p:nvPr/>
        </p:nvSpPr>
        <p:spPr>
          <a:xfrm>
            <a:off x="8302227" y="7139285"/>
            <a:ext cx="7747398" cy="1253730"/>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27"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28"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29"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130"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131"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132"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133" name="Oval"/>
          <p:cNvSpPr/>
          <p:nvPr/>
        </p:nvSpPr>
        <p:spPr>
          <a:xfrm>
            <a:off x="11187410" y="744467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4" name="Oval"/>
          <p:cNvSpPr/>
          <p:nvPr/>
        </p:nvSpPr>
        <p:spPr>
          <a:xfrm>
            <a:off x="8559403" y="7999214"/>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5" name="Oval"/>
          <p:cNvSpPr/>
          <p:nvPr/>
        </p:nvSpPr>
        <p:spPr>
          <a:xfrm>
            <a:off x="8470997"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6" name="Oval"/>
          <p:cNvSpPr/>
          <p:nvPr/>
        </p:nvSpPr>
        <p:spPr>
          <a:xfrm>
            <a:off x="9226450" y="7356275"/>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7" name="Oval"/>
          <p:cNvSpPr/>
          <p:nvPr/>
        </p:nvSpPr>
        <p:spPr>
          <a:xfrm>
            <a:off x="8880871" y="775007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8" name="Oval"/>
          <p:cNvSpPr/>
          <p:nvPr/>
        </p:nvSpPr>
        <p:spPr>
          <a:xfrm>
            <a:off x="9226450" y="8095653"/>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39" name="Oval"/>
          <p:cNvSpPr/>
          <p:nvPr/>
        </p:nvSpPr>
        <p:spPr>
          <a:xfrm>
            <a:off x="9813131" y="733216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0" name="Oval"/>
          <p:cNvSpPr/>
          <p:nvPr/>
        </p:nvSpPr>
        <p:spPr>
          <a:xfrm>
            <a:off x="9692579" y="777418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1" name="Oval"/>
          <p:cNvSpPr/>
          <p:nvPr/>
        </p:nvSpPr>
        <p:spPr>
          <a:xfrm>
            <a:off x="10214967" y="8071543"/>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2" name="Oval"/>
          <p:cNvSpPr/>
          <p:nvPr/>
        </p:nvSpPr>
        <p:spPr>
          <a:xfrm>
            <a:off x="10568582" y="742860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3" name="Oval"/>
          <p:cNvSpPr/>
          <p:nvPr/>
        </p:nvSpPr>
        <p:spPr>
          <a:xfrm>
            <a:off x="11324034" y="8063507"/>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4" name="Oval"/>
          <p:cNvSpPr/>
          <p:nvPr/>
        </p:nvSpPr>
        <p:spPr>
          <a:xfrm>
            <a:off x="11846421" y="812780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5" name="Oval"/>
          <p:cNvSpPr/>
          <p:nvPr/>
        </p:nvSpPr>
        <p:spPr>
          <a:xfrm>
            <a:off x="11002564"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6" name="Oval"/>
          <p:cNvSpPr/>
          <p:nvPr/>
        </p:nvSpPr>
        <p:spPr>
          <a:xfrm>
            <a:off x="13172479" y="815994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7" name="Oval"/>
          <p:cNvSpPr/>
          <p:nvPr/>
        </p:nvSpPr>
        <p:spPr>
          <a:xfrm>
            <a:off x="12465247" y="818405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8" name="Oval"/>
          <p:cNvSpPr/>
          <p:nvPr/>
        </p:nvSpPr>
        <p:spPr>
          <a:xfrm>
            <a:off x="13421616" y="765363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49" name="Oval"/>
          <p:cNvSpPr/>
          <p:nvPr/>
        </p:nvSpPr>
        <p:spPr>
          <a:xfrm>
            <a:off x="15519201" y="8031360"/>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0" name="Oval"/>
          <p:cNvSpPr/>
          <p:nvPr/>
        </p:nvSpPr>
        <p:spPr>
          <a:xfrm>
            <a:off x="13944004" y="8119764"/>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1" name="Oval"/>
          <p:cNvSpPr/>
          <p:nvPr/>
        </p:nvSpPr>
        <p:spPr>
          <a:xfrm>
            <a:off x="14169031"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2" name="Oval"/>
          <p:cNvSpPr/>
          <p:nvPr/>
        </p:nvSpPr>
        <p:spPr>
          <a:xfrm>
            <a:off x="14964666" y="762952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3" name="Oval"/>
          <p:cNvSpPr/>
          <p:nvPr/>
        </p:nvSpPr>
        <p:spPr>
          <a:xfrm>
            <a:off x="15294173"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4" name="Oval"/>
          <p:cNvSpPr/>
          <p:nvPr/>
        </p:nvSpPr>
        <p:spPr>
          <a:xfrm>
            <a:off x="14530685" y="8079581"/>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5" name="Oval"/>
          <p:cNvSpPr/>
          <p:nvPr/>
        </p:nvSpPr>
        <p:spPr>
          <a:xfrm>
            <a:off x="14466391" y="730805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156"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57"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58"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59"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0"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1"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2"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3"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4"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5"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6"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7"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8"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69"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0"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1"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2"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3"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4"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5"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6"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7"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8"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79"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0"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1"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2"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3"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4"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5"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6"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7"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8"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89"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0"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1"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2"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3"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4"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5"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6"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7"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8"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199"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0" name="Oval"/>
          <p:cNvSpPr/>
          <p:nvPr/>
        </p:nvSpPr>
        <p:spPr>
          <a:xfrm>
            <a:off x="13791307" y="758934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01" name="Oval"/>
          <p:cNvSpPr/>
          <p:nvPr/>
        </p:nvSpPr>
        <p:spPr>
          <a:xfrm>
            <a:off x="13510020" y="728394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02" name="Oval"/>
          <p:cNvSpPr/>
          <p:nvPr/>
        </p:nvSpPr>
        <p:spPr>
          <a:xfrm>
            <a:off x="14000261" y="7219652"/>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03"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4" name="Oval"/>
          <p:cNvSpPr/>
          <p:nvPr/>
        </p:nvSpPr>
        <p:spPr>
          <a:xfrm>
            <a:off x="12907267"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5" name="Oval"/>
          <p:cNvSpPr/>
          <p:nvPr/>
        </p:nvSpPr>
        <p:spPr>
          <a:xfrm>
            <a:off x="12545614"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6" name="Oval"/>
          <p:cNvSpPr/>
          <p:nvPr/>
        </p:nvSpPr>
        <p:spPr>
          <a:xfrm>
            <a:off x="12770642"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7" name="Oval"/>
          <p:cNvSpPr/>
          <p:nvPr/>
        </p:nvSpPr>
        <p:spPr>
          <a:xfrm>
            <a:off x="12971560"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8" name="Oval"/>
          <p:cNvSpPr/>
          <p:nvPr/>
        </p:nvSpPr>
        <p:spPr>
          <a:xfrm>
            <a:off x="12931378"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09" name="Oval"/>
          <p:cNvSpPr/>
          <p:nvPr/>
        </p:nvSpPr>
        <p:spPr>
          <a:xfrm>
            <a:off x="12738496" y="762148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0" name="Oval"/>
          <p:cNvSpPr/>
          <p:nvPr/>
        </p:nvSpPr>
        <p:spPr>
          <a:xfrm>
            <a:off x="12867084" y="766167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1" name="Oval"/>
          <p:cNvSpPr/>
          <p:nvPr/>
        </p:nvSpPr>
        <p:spPr>
          <a:xfrm>
            <a:off x="13268920" y="7115175"/>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2" name="Oval"/>
          <p:cNvSpPr/>
          <p:nvPr/>
        </p:nvSpPr>
        <p:spPr>
          <a:xfrm>
            <a:off x="13148369"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3" name="Oval"/>
          <p:cNvSpPr/>
          <p:nvPr/>
        </p:nvSpPr>
        <p:spPr>
          <a:xfrm>
            <a:off x="13116222"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4" name="Oval"/>
          <p:cNvSpPr/>
          <p:nvPr/>
        </p:nvSpPr>
        <p:spPr>
          <a:xfrm>
            <a:off x="12794753" y="717946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5" name="Oval"/>
          <p:cNvSpPr/>
          <p:nvPr/>
        </p:nvSpPr>
        <p:spPr>
          <a:xfrm>
            <a:off x="12159853"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6" name="Oval"/>
          <p:cNvSpPr/>
          <p:nvPr/>
        </p:nvSpPr>
        <p:spPr>
          <a:xfrm>
            <a:off x="11918750"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7" name="Oval"/>
          <p:cNvSpPr/>
          <p:nvPr/>
        </p:nvSpPr>
        <p:spPr>
          <a:xfrm>
            <a:off x="13172479" y="7139285"/>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8" name="Oval"/>
          <p:cNvSpPr/>
          <p:nvPr/>
        </p:nvSpPr>
        <p:spPr>
          <a:xfrm>
            <a:off x="13035855"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19" name="Oval"/>
          <p:cNvSpPr/>
          <p:nvPr/>
        </p:nvSpPr>
        <p:spPr>
          <a:xfrm>
            <a:off x="13051927"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20" name="Oval"/>
          <p:cNvSpPr/>
          <p:nvPr/>
        </p:nvSpPr>
        <p:spPr>
          <a:xfrm>
            <a:off x="12730460"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21" name="Oval"/>
          <p:cNvSpPr/>
          <p:nvPr/>
        </p:nvSpPr>
        <p:spPr>
          <a:xfrm>
            <a:off x="11693722" y="758934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22" name="Oval"/>
          <p:cNvSpPr/>
          <p:nvPr/>
        </p:nvSpPr>
        <p:spPr>
          <a:xfrm>
            <a:off x="13196588" y="727590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23" name="Shape"/>
          <p:cNvSpPr/>
          <p:nvPr/>
        </p:nvSpPr>
        <p:spPr>
          <a:xfrm>
            <a:off x="12095559" y="7822406"/>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224" name="Shape"/>
          <p:cNvSpPr/>
          <p:nvPr/>
        </p:nvSpPr>
        <p:spPr>
          <a:xfrm>
            <a:off x="12200035" y="7790259"/>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225" name="Shape"/>
          <p:cNvSpPr/>
          <p:nvPr/>
        </p:nvSpPr>
        <p:spPr>
          <a:xfrm>
            <a:off x="12425064" y="7806332"/>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226" name="Shape"/>
          <p:cNvSpPr/>
          <p:nvPr/>
        </p:nvSpPr>
        <p:spPr>
          <a:xfrm>
            <a:off x="12288439" y="7774185"/>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227" name="Shape"/>
          <p:cNvSpPr/>
          <p:nvPr/>
        </p:nvSpPr>
        <p:spPr>
          <a:xfrm>
            <a:off x="12569725" y="7790259"/>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1" animBg="1" advAuto="0"/>
      <p:bldP spid="1224" grpId="2" animBg="1" advAuto="0"/>
      <p:bldP spid="1225" grpId="3" animBg="1" advAuto="0"/>
      <p:bldP spid="1226" grpId="4" animBg="1" advAuto="0"/>
      <p:bldP spid="1227" grpId="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1230" name="Rectangle"/>
          <p:cNvSpPr/>
          <p:nvPr/>
        </p:nvSpPr>
        <p:spPr>
          <a:xfrm>
            <a:off x="8302227" y="7139285"/>
            <a:ext cx="7747398" cy="1253730"/>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31"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32"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33"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234"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235"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236"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237" name="Oval"/>
          <p:cNvSpPr/>
          <p:nvPr/>
        </p:nvSpPr>
        <p:spPr>
          <a:xfrm>
            <a:off x="11187410" y="744467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38" name="Oval"/>
          <p:cNvSpPr/>
          <p:nvPr/>
        </p:nvSpPr>
        <p:spPr>
          <a:xfrm>
            <a:off x="8559403" y="7999214"/>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39" name="Oval"/>
          <p:cNvSpPr/>
          <p:nvPr/>
        </p:nvSpPr>
        <p:spPr>
          <a:xfrm>
            <a:off x="8470997"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0" name="Oval"/>
          <p:cNvSpPr/>
          <p:nvPr/>
        </p:nvSpPr>
        <p:spPr>
          <a:xfrm>
            <a:off x="9226450" y="7356275"/>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1" name="Oval"/>
          <p:cNvSpPr/>
          <p:nvPr/>
        </p:nvSpPr>
        <p:spPr>
          <a:xfrm>
            <a:off x="8880871" y="775007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2" name="Oval"/>
          <p:cNvSpPr/>
          <p:nvPr/>
        </p:nvSpPr>
        <p:spPr>
          <a:xfrm>
            <a:off x="9226450" y="8095653"/>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3" name="Oval"/>
          <p:cNvSpPr/>
          <p:nvPr/>
        </p:nvSpPr>
        <p:spPr>
          <a:xfrm>
            <a:off x="9813131" y="733216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4" name="Oval"/>
          <p:cNvSpPr/>
          <p:nvPr/>
        </p:nvSpPr>
        <p:spPr>
          <a:xfrm>
            <a:off x="9692579" y="777418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5" name="Oval"/>
          <p:cNvSpPr/>
          <p:nvPr/>
        </p:nvSpPr>
        <p:spPr>
          <a:xfrm>
            <a:off x="10214967" y="8071543"/>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6" name="Oval"/>
          <p:cNvSpPr/>
          <p:nvPr/>
        </p:nvSpPr>
        <p:spPr>
          <a:xfrm>
            <a:off x="10568582" y="742860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7" name="Oval"/>
          <p:cNvSpPr/>
          <p:nvPr/>
        </p:nvSpPr>
        <p:spPr>
          <a:xfrm>
            <a:off x="11324034" y="8063507"/>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8" name="Oval"/>
          <p:cNvSpPr/>
          <p:nvPr/>
        </p:nvSpPr>
        <p:spPr>
          <a:xfrm>
            <a:off x="11846421" y="812780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49" name="Oval"/>
          <p:cNvSpPr/>
          <p:nvPr/>
        </p:nvSpPr>
        <p:spPr>
          <a:xfrm>
            <a:off x="11002564"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0" name="Oval"/>
          <p:cNvSpPr/>
          <p:nvPr/>
        </p:nvSpPr>
        <p:spPr>
          <a:xfrm>
            <a:off x="13172479" y="815994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1" name="Oval"/>
          <p:cNvSpPr/>
          <p:nvPr/>
        </p:nvSpPr>
        <p:spPr>
          <a:xfrm>
            <a:off x="12465247" y="818405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2" name="Oval"/>
          <p:cNvSpPr/>
          <p:nvPr/>
        </p:nvSpPr>
        <p:spPr>
          <a:xfrm>
            <a:off x="13421616" y="765363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3" name="Oval"/>
          <p:cNvSpPr/>
          <p:nvPr/>
        </p:nvSpPr>
        <p:spPr>
          <a:xfrm>
            <a:off x="15519201" y="8031360"/>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4" name="Oval"/>
          <p:cNvSpPr/>
          <p:nvPr/>
        </p:nvSpPr>
        <p:spPr>
          <a:xfrm>
            <a:off x="13944004" y="8119764"/>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5" name="Oval"/>
          <p:cNvSpPr/>
          <p:nvPr/>
        </p:nvSpPr>
        <p:spPr>
          <a:xfrm>
            <a:off x="14169031"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6" name="Oval"/>
          <p:cNvSpPr/>
          <p:nvPr/>
        </p:nvSpPr>
        <p:spPr>
          <a:xfrm>
            <a:off x="14964666" y="762952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7" name="Oval"/>
          <p:cNvSpPr/>
          <p:nvPr/>
        </p:nvSpPr>
        <p:spPr>
          <a:xfrm>
            <a:off x="15294173"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8" name="Oval"/>
          <p:cNvSpPr/>
          <p:nvPr/>
        </p:nvSpPr>
        <p:spPr>
          <a:xfrm>
            <a:off x="14530685" y="8079581"/>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59" name="Oval"/>
          <p:cNvSpPr/>
          <p:nvPr/>
        </p:nvSpPr>
        <p:spPr>
          <a:xfrm>
            <a:off x="14466391" y="730805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260"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1"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2"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3"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4"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5"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6"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7"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8"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69"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0"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1"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2"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3"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4"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5"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6"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7"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8"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79"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0"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1"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2"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3"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4"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5"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6"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7"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8"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89"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0"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1"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2"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3"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4"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5"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6"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7"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8"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299"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0"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1"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2"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3"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4" name="Oval"/>
          <p:cNvSpPr/>
          <p:nvPr/>
        </p:nvSpPr>
        <p:spPr>
          <a:xfrm>
            <a:off x="13791307" y="758934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05" name="Oval"/>
          <p:cNvSpPr/>
          <p:nvPr/>
        </p:nvSpPr>
        <p:spPr>
          <a:xfrm>
            <a:off x="13510020" y="728394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06" name="Oval"/>
          <p:cNvSpPr/>
          <p:nvPr/>
        </p:nvSpPr>
        <p:spPr>
          <a:xfrm>
            <a:off x="14000261" y="7219652"/>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07"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8" name="Oval"/>
          <p:cNvSpPr/>
          <p:nvPr/>
        </p:nvSpPr>
        <p:spPr>
          <a:xfrm>
            <a:off x="12907267"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09" name="Oval"/>
          <p:cNvSpPr/>
          <p:nvPr/>
        </p:nvSpPr>
        <p:spPr>
          <a:xfrm>
            <a:off x="12545614"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0" name="Oval"/>
          <p:cNvSpPr/>
          <p:nvPr/>
        </p:nvSpPr>
        <p:spPr>
          <a:xfrm>
            <a:off x="12770642"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1" name="Oval"/>
          <p:cNvSpPr/>
          <p:nvPr/>
        </p:nvSpPr>
        <p:spPr>
          <a:xfrm>
            <a:off x="12971560"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2" name="Oval"/>
          <p:cNvSpPr/>
          <p:nvPr/>
        </p:nvSpPr>
        <p:spPr>
          <a:xfrm>
            <a:off x="12931378"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3" name="Oval"/>
          <p:cNvSpPr/>
          <p:nvPr/>
        </p:nvSpPr>
        <p:spPr>
          <a:xfrm>
            <a:off x="12738496" y="762148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4" name="Oval"/>
          <p:cNvSpPr/>
          <p:nvPr/>
        </p:nvSpPr>
        <p:spPr>
          <a:xfrm>
            <a:off x="12867084" y="766167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5" name="Oval"/>
          <p:cNvSpPr/>
          <p:nvPr/>
        </p:nvSpPr>
        <p:spPr>
          <a:xfrm>
            <a:off x="13268920" y="7115175"/>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6" name="Oval"/>
          <p:cNvSpPr/>
          <p:nvPr/>
        </p:nvSpPr>
        <p:spPr>
          <a:xfrm>
            <a:off x="13148369"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7" name="Oval"/>
          <p:cNvSpPr/>
          <p:nvPr/>
        </p:nvSpPr>
        <p:spPr>
          <a:xfrm>
            <a:off x="13116222"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8" name="Oval"/>
          <p:cNvSpPr/>
          <p:nvPr/>
        </p:nvSpPr>
        <p:spPr>
          <a:xfrm>
            <a:off x="12794753" y="717946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19" name="Oval"/>
          <p:cNvSpPr/>
          <p:nvPr/>
        </p:nvSpPr>
        <p:spPr>
          <a:xfrm>
            <a:off x="12159853"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0" name="Oval"/>
          <p:cNvSpPr/>
          <p:nvPr/>
        </p:nvSpPr>
        <p:spPr>
          <a:xfrm>
            <a:off x="11918750"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1" name="Oval"/>
          <p:cNvSpPr/>
          <p:nvPr/>
        </p:nvSpPr>
        <p:spPr>
          <a:xfrm>
            <a:off x="13172479" y="7139285"/>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2" name="Oval"/>
          <p:cNvSpPr/>
          <p:nvPr/>
        </p:nvSpPr>
        <p:spPr>
          <a:xfrm>
            <a:off x="13035855"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3" name="Oval"/>
          <p:cNvSpPr/>
          <p:nvPr/>
        </p:nvSpPr>
        <p:spPr>
          <a:xfrm>
            <a:off x="13051927"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4" name="Oval"/>
          <p:cNvSpPr/>
          <p:nvPr/>
        </p:nvSpPr>
        <p:spPr>
          <a:xfrm>
            <a:off x="12730460"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5" name="Oval"/>
          <p:cNvSpPr/>
          <p:nvPr/>
        </p:nvSpPr>
        <p:spPr>
          <a:xfrm>
            <a:off x="11693722" y="758934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6" name="Oval"/>
          <p:cNvSpPr/>
          <p:nvPr/>
        </p:nvSpPr>
        <p:spPr>
          <a:xfrm>
            <a:off x="13196588" y="727590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27" name="Shape"/>
          <p:cNvSpPr/>
          <p:nvPr/>
        </p:nvSpPr>
        <p:spPr>
          <a:xfrm>
            <a:off x="12095559" y="7822406"/>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28" name="Shape"/>
          <p:cNvSpPr/>
          <p:nvPr/>
        </p:nvSpPr>
        <p:spPr>
          <a:xfrm>
            <a:off x="12200035" y="7790259"/>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29" name="Shape"/>
          <p:cNvSpPr/>
          <p:nvPr/>
        </p:nvSpPr>
        <p:spPr>
          <a:xfrm>
            <a:off x="12425064" y="7806332"/>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0" name="Shape"/>
          <p:cNvSpPr/>
          <p:nvPr/>
        </p:nvSpPr>
        <p:spPr>
          <a:xfrm>
            <a:off x="12288439" y="7774185"/>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1" name="Shape"/>
          <p:cNvSpPr/>
          <p:nvPr/>
        </p:nvSpPr>
        <p:spPr>
          <a:xfrm>
            <a:off x="12569725" y="7790259"/>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2" name="Shape"/>
          <p:cNvSpPr/>
          <p:nvPr/>
        </p:nvSpPr>
        <p:spPr>
          <a:xfrm>
            <a:off x="12505432" y="7886700"/>
            <a:ext cx="160736" cy="176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3" name="Shape"/>
          <p:cNvSpPr/>
          <p:nvPr/>
        </p:nvSpPr>
        <p:spPr>
          <a:xfrm>
            <a:off x="12392917" y="7910810"/>
            <a:ext cx="160737"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4" name="Shape"/>
          <p:cNvSpPr/>
          <p:nvPr/>
        </p:nvSpPr>
        <p:spPr>
          <a:xfrm>
            <a:off x="12248256" y="7886700"/>
            <a:ext cx="160736" cy="176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5" name="Shape"/>
          <p:cNvSpPr/>
          <p:nvPr/>
        </p:nvSpPr>
        <p:spPr>
          <a:xfrm>
            <a:off x="12151815" y="7910810"/>
            <a:ext cx="160736"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336" name="Shape"/>
          <p:cNvSpPr/>
          <p:nvPr/>
        </p:nvSpPr>
        <p:spPr>
          <a:xfrm>
            <a:off x="12642056" y="7910810"/>
            <a:ext cx="160736"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3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 grpId="1" animBg="1" advAuto="0"/>
      <p:bldP spid="1333" grpId="2" animBg="1" advAuto="0"/>
      <p:bldP spid="1334" grpId="3" animBg="1" advAuto="0"/>
      <p:bldP spid="1335" grpId="4" animBg="1" advAuto="0"/>
      <p:bldP spid="1336" grpId="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Pathogenesis of Large Artery Atherosclerosis"/>
          <p:cNvSpPr txBox="1">
            <a:spLocks noGrp="1"/>
          </p:cNvSpPr>
          <p:nvPr>
            <p:ph type="title"/>
          </p:nvPr>
        </p:nvSpPr>
        <p:spPr>
          <a:xfrm>
            <a:off x="4155281" y="732233"/>
            <a:ext cx="16073438" cy="2678909"/>
          </a:xfrm>
          <a:prstGeom prst="rect">
            <a:avLst/>
          </a:prstGeom>
        </p:spPr>
        <p:txBody>
          <a:bodyPr/>
          <a:lstStyle>
            <a:lvl1pPr defTabSz="490727">
              <a:defRPr sz="8700">
                <a:effectLst>
                  <a:outerShdw blurRad="38100" dist="42672" dir="3000000" rotWithShape="0">
                    <a:srgbClr val="FFFFFF">
                      <a:alpha val="60000"/>
                    </a:srgbClr>
                  </a:outerShdw>
                </a:effectLst>
              </a:defRPr>
            </a:lvl1pPr>
          </a:lstStyle>
          <a:p>
            <a:r>
              <a:t>Pathogenesis of Large Artery Atherosclerosis</a:t>
            </a:r>
          </a:p>
        </p:txBody>
      </p:sp>
      <p:sp>
        <p:nvSpPr>
          <p:cNvPr id="1339" name="Rectangle"/>
          <p:cNvSpPr/>
          <p:nvPr/>
        </p:nvSpPr>
        <p:spPr>
          <a:xfrm>
            <a:off x="8302227" y="7139285"/>
            <a:ext cx="7747398" cy="1253730"/>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0" name="Rectangle"/>
          <p:cNvSpPr/>
          <p:nvPr/>
        </p:nvSpPr>
        <p:spPr>
          <a:xfrm>
            <a:off x="8310264" y="6970514"/>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1" name="Rectangle"/>
          <p:cNvSpPr/>
          <p:nvPr/>
        </p:nvSpPr>
        <p:spPr>
          <a:xfrm>
            <a:off x="8310264" y="8393013"/>
            <a:ext cx="7747397" cy="192883"/>
          </a:xfrm>
          <a:prstGeom prst="rect">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2" name="Rectangle"/>
          <p:cNvSpPr/>
          <p:nvPr/>
        </p:nvSpPr>
        <p:spPr>
          <a:xfrm>
            <a:off x="8302227" y="664100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343" name="Rectangle"/>
          <p:cNvSpPr/>
          <p:nvPr/>
        </p:nvSpPr>
        <p:spPr>
          <a:xfrm>
            <a:off x="8302227" y="8577857"/>
            <a:ext cx="7747398" cy="345581"/>
          </a:xfrm>
          <a:prstGeom prst="rect">
            <a:avLst/>
          </a:prstGeom>
          <a:solidFill>
            <a:srgbClr val="FF886D"/>
          </a:solidFill>
          <a:ln w="12700">
            <a:miter lim="400000"/>
          </a:ln>
        </p:spPr>
        <p:txBody>
          <a:bodyPr lIns="71436" tIns="71436" rIns="71436" bIns="71436" anchor="ctr"/>
          <a:lstStyle/>
          <a:p>
            <a:pPr>
              <a:defRPr sz="5600">
                <a:solidFill>
                  <a:srgbClr val="FFFFFF"/>
                </a:solidFill>
              </a:defRPr>
            </a:pPr>
            <a:endParaRPr/>
          </a:p>
        </p:txBody>
      </p:sp>
      <p:sp>
        <p:nvSpPr>
          <p:cNvPr id="1344" name="Rectangle"/>
          <p:cNvSpPr/>
          <p:nvPr/>
        </p:nvSpPr>
        <p:spPr>
          <a:xfrm>
            <a:off x="8302227" y="6174878"/>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345" name="Rectangle"/>
          <p:cNvSpPr/>
          <p:nvPr/>
        </p:nvSpPr>
        <p:spPr>
          <a:xfrm>
            <a:off x="8302227" y="8899325"/>
            <a:ext cx="7747398" cy="490242"/>
          </a:xfrm>
          <a:prstGeom prst="rect">
            <a:avLst/>
          </a:prstGeom>
          <a:solidFill>
            <a:srgbClr val="CC422A"/>
          </a:solidFill>
          <a:ln w="12700">
            <a:miter lim="400000"/>
          </a:ln>
        </p:spPr>
        <p:txBody>
          <a:bodyPr lIns="71436" tIns="71436" rIns="71436" bIns="71436" anchor="ctr"/>
          <a:lstStyle/>
          <a:p>
            <a:pPr>
              <a:defRPr sz="5600">
                <a:solidFill>
                  <a:srgbClr val="FFFFFF"/>
                </a:solidFill>
              </a:defRPr>
            </a:pPr>
            <a:endParaRPr/>
          </a:p>
        </p:txBody>
      </p:sp>
      <p:sp>
        <p:nvSpPr>
          <p:cNvPr id="1346" name="Oval"/>
          <p:cNvSpPr/>
          <p:nvPr/>
        </p:nvSpPr>
        <p:spPr>
          <a:xfrm>
            <a:off x="11187410" y="744467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7" name="Oval"/>
          <p:cNvSpPr/>
          <p:nvPr/>
        </p:nvSpPr>
        <p:spPr>
          <a:xfrm>
            <a:off x="8559403" y="7999214"/>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8" name="Oval"/>
          <p:cNvSpPr/>
          <p:nvPr/>
        </p:nvSpPr>
        <p:spPr>
          <a:xfrm>
            <a:off x="8470997"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49" name="Oval"/>
          <p:cNvSpPr/>
          <p:nvPr/>
        </p:nvSpPr>
        <p:spPr>
          <a:xfrm>
            <a:off x="9226450" y="7356275"/>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0" name="Oval"/>
          <p:cNvSpPr/>
          <p:nvPr/>
        </p:nvSpPr>
        <p:spPr>
          <a:xfrm>
            <a:off x="8880871" y="775007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1" name="Oval"/>
          <p:cNvSpPr/>
          <p:nvPr/>
        </p:nvSpPr>
        <p:spPr>
          <a:xfrm>
            <a:off x="9226450" y="8095653"/>
            <a:ext cx="289324"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2" name="Oval"/>
          <p:cNvSpPr/>
          <p:nvPr/>
        </p:nvSpPr>
        <p:spPr>
          <a:xfrm>
            <a:off x="9813131" y="733216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3" name="Oval"/>
          <p:cNvSpPr/>
          <p:nvPr/>
        </p:nvSpPr>
        <p:spPr>
          <a:xfrm>
            <a:off x="9692579" y="7774185"/>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4" name="Oval"/>
          <p:cNvSpPr/>
          <p:nvPr/>
        </p:nvSpPr>
        <p:spPr>
          <a:xfrm>
            <a:off x="10214967" y="8071543"/>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5" name="Oval"/>
          <p:cNvSpPr/>
          <p:nvPr/>
        </p:nvSpPr>
        <p:spPr>
          <a:xfrm>
            <a:off x="10568582" y="742860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6" name="Oval"/>
          <p:cNvSpPr/>
          <p:nvPr/>
        </p:nvSpPr>
        <p:spPr>
          <a:xfrm>
            <a:off x="11324034" y="8063507"/>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7" name="Oval"/>
          <p:cNvSpPr/>
          <p:nvPr/>
        </p:nvSpPr>
        <p:spPr>
          <a:xfrm>
            <a:off x="11846421" y="812780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8" name="Oval"/>
          <p:cNvSpPr/>
          <p:nvPr/>
        </p:nvSpPr>
        <p:spPr>
          <a:xfrm>
            <a:off x="11002564"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59" name="Oval"/>
          <p:cNvSpPr/>
          <p:nvPr/>
        </p:nvSpPr>
        <p:spPr>
          <a:xfrm>
            <a:off x="13172479" y="815994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0" name="Oval"/>
          <p:cNvSpPr/>
          <p:nvPr/>
        </p:nvSpPr>
        <p:spPr>
          <a:xfrm>
            <a:off x="12465247" y="8184057"/>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1" name="Oval"/>
          <p:cNvSpPr/>
          <p:nvPr/>
        </p:nvSpPr>
        <p:spPr>
          <a:xfrm>
            <a:off x="13421616" y="765363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2" name="Oval"/>
          <p:cNvSpPr/>
          <p:nvPr/>
        </p:nvSpPr>
        <p:spPr>
          <a:xfrm>
            <a:off x="15519201" y="8031360"/>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3" name="Oval"/>
          <p:cNvSpPr/>
          <p:nvPr/>
        </p:nvSpPr>
        <p:spPr>
          <a:xfrm>
            <a:off x="13944004" y="8119764"/>
            <a:ext cx="289325" cy="192885"/>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4" name="Oval"/>
          <p:cNvSpPr/>
          <p:nvPr/>
        </p:nvSpPr>
        <p:spPr>
          <a:xfrm>
            <a:off x="14169031" y="767774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5" name="Oval"/>
          <p:cNvSpPr/>
          <p:nvPr/>
        </p:nvSpPr>
        <p:spPr>
          <a:xfrm>
            <a:off x="14964666" y="7629525"/>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6" name="Oval"/>
          <p:cNvSpPr/>
          <p:nvPr/>
        </p:nvSpPr>
        <p:spPr>
          <a:xfrm>
            <a:off x="15294173" y="7275909"/>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7" name="Oval"/>
          <p:cNvSpPr/>
          <p:nvPr/>
        </p:nvSpPr>
        <p:spPr>
          <a:xfrm>
            <a:off x="14530685" y="8079581"/>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8" name="Oval"/>
          <p:cNvSpPr/>
          <p:nvPr/>
        </p:nvSpPr>
        <p:spPr>
          <a:xfrm>
            <a:off x="14466391" y="730805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369" name="Oval"/>
          <p:cNvSpPr/>
          <p:nvPr/>
        </p:nvSpPr>
        <p:spPr>
          <a:xfrm>
            <a:off x="11549061"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0" name="Oval"/>
          <p:cNvSpPr/>
          <p:nvPr/>
        </p:nvSpPr>
        <p:spPr>
          <a:xfrm>
            <a:off x="11926788" y="7083028"/>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1" name="Oval"/>
          <p:cNvSpPr/>
          <p:nvPr/>
        </p:nvSpPr>
        <p:spPr>
          <a:xfrm>
            <a:off x="12095559"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2" name="Oval"/>
          <p:cNvSpPr/>
          <p:nvPr/>
        </p:nvSpPr>
        <p:spPr>
          <a:xfrm>
            <a:off x="11758017" y="709106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3" name="Oval"/>
          <p:cNvSpPr/>
          <p:nvPr/>
        </p:nvSpPr>
        <p:spPr>
          <a:xfrm>
            <a:off x="12007154" y="716339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4" name="Oval"/>
          <p:cNvSpPr/>
          <p:nvPr/>
        </p:nvSpPr>
        <p:spPr>
          <a:xfrm>
            <a:off x="12087521" y="724376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5" name="Oval"/>
          <p:cNvSpPr/>
          <p:nvPr/>
        </p:nvSpPr>
        <p:spPr>
          <a:xfrm>
            <a:off x="11870531"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6" name="Oval"/>
          <p:cNvSpPr/>
          <p:nvPr/>
        </p:nvSpPr>
        <p:spPr>
          <a:xfrm>
            <a:off x="12360771"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7" name="Oval"/>
          <p:cNvSpPr/>
          <p:nvPr/>
        </p:nvSpPr>
        <p:spPr>
          <a:xfrm>
            <a:off x="121839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8" name="Oval"/>
          <p:cNvSpPr/>
          <p:nvPr/>
        </p:nvSpPr>
        <p:spPr>
          <a:xfrm>
            <a:off x="11661575"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79" name="Oval"/>
          <p:cNvSpPr/>
          <p:nvPr/>
        </p:nvSpPr>
        <p:spPr>
          <a:xfrm>
            <a:off x="11500842"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0" name="Oval"/>
          <p:cNvSpPr/>
          <p:nvPr/>
        </p:nvSpPr>
        <p:spPr>
          <a:xfrm>
            <a:off x="1180623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1" name="Oval"/>
          <p:cNvSpPr/>
          <p:nvPr/>
        </p:nvSpPr>
        <p:spPr>
          <a:xfrm>
            <a:off x="12224146" y="7372350"/>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2" name="Oval"/>
          <p:cNvSpPr/>
          <p:nvPr/>
        </p:nvSpPr>
        <p:spPr>
          <a:xfrm>
            <a:off x="11966971"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3" name="Oval"/>
          <p:cNvSpPr/>
          <p:nvPr/>
        </p:nvSpPr>
        <p:spPr>
          <a:xfrm>
            <a:off x="11645503"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4" name="Oval"/>
          <p:cNvSpPr/>
          <p:nvPr/>
        </p:nvSpPr>
        <p:spPr>
          <a:xfrm>
            <a:off x="12408989"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5" name="Oval"/>
          <p:cNvSpPr/>
          <p:nvPr/>
        </p:nvSpPr>
        <p:spPr>
          <a:xfrm>
            <a:off x="12280403"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6" name="Oval"/>
          <p:cNvSpPr/>
          <p:nvPr/>
        </p:nvSpPr>
        <p:spPr>
          <a:xfrm>
            <a:off x="12304514" y="74527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7"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8" name="Oval"/>
          <p:cNvSpPr/>
          <p:nvPr/>
        </p:nvSpPr>
        <p:spPr>
          <a:xfrm>
            <a:off x="12465247" y="761345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89" name="Oval"/>
          <p:cNvSpPr/>
          <p:nvPr/>
        </p:nvSpPr>
        <p:spPr>
          <a:xfrm>
            <a:off x="12642056"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0" name="Oval"/>
          <p:cNvSpPr/>
          <p:nvPr/>
        </p:nvSpPr>
        <p:spPr>
          <a:xfrm>
            <a:off x="12818864"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1" name="Oval"/>
          <p:cNvSpPr/>
          <p:nvPr/>
        </p:nvSpPr>
        <p:spPr>
          <a:xfrm>
            <a:off x="12923340"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2" name="Oval"/>
          <p:cNvSpPr/>
          <p:nvPr/>
        </p:nvSpPr>
        <p:spPr>
          <a:xfrm>
            <a:off x="12465247" y="7340203"/>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3" name="Oval"/>
          <p:cNvSpPr/>
          <p:nvPr/>
        </p:nvSpPr>
        <p:spPr>
          <a:xfrm>
            <a:off x="12577763" y="721161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4" name="Oval"/>
          <p:cNvSpPr/>
          <p:nvPr/>
        </p:nvSpPr>
        <p:spPr>
          <a:xfrm>
            <a:off x="12754570" y="721965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5" name="Oval"/>
          <p:cNvSpPr/>
          <p:nvPr/>
        </p:nvSpPr>
        <p:spPr>
          <a:xfrm>
            <a:off x="12642056"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6" name="Oval"/>
          <p:cNvSpPr/>
          <p:nvPr/>
        </p:nvSpPr>
        <p:spPr>
          <a:xfrm>
            <a:off x="12722422" y="746075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7" name="Oval"/>
          <p:cNvSpPr/>
          <p:nvPr/>
        </p:nvSpPr>
        <p:spPr>
          <a:xfrm>
            <a:off x="12039302" y="763756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8" name="Oval"/>
          <p:cNvSpPr/>
          <p:nvPr/>
        </p:nvSpPr>
        <p:spPr>
          <a:xfrm>
            <a:off x="12055375" y="734823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399" name="Oval"/>
          <p:cNvSpPr/>
          <p:nvPr/>
        </p:nvSpPr>
        <p:spPr>
          <a:xfrm>
            <a:off x="12119668" y="750093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0" name="Oval"/>
          <p:cNvSpPr/>
          <p:nvPr/>
        </p:nvSpPr>
        <p:spPr>
          <a:xfrm>
            <a:off x="12183963"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1" name="Oval"/>
          <p:cNvSpPr/>
          <p:nvPr/>
        </p:nvSpPr>
        <p:spPr>
          <a:xfrm>
            <a:off x="12312550" y="764559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2" name="Oval"/>
          <p:cNvSpPr/>
          <p:nvPr/>
        </p:nvSpPr>
        <p:spPr>
          <a:xfrm>
            <a:off x="12473285"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3" name="Oval"/>
          <p:cNvSpPr/>
          <p:nvPr/>
        </p:nvSpPr>
        <p:spPr>
          <a:xfrm>
            <a:off x="11709796" y="723572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4" name="Oval"/>
          <p:cNvSpPr/>
          <p:nvPr/>
        </p:nvSpPr>
        <p:spPr>
          <a:xfrm>
            <a:off x="12690275" y="713124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5" name="Oval"/>
          <p:cNvSpPr/>
          <p:nvPr/>
        </p:nvSpPr>
        <p:spPr>
          <a:xfrm>
            <a:off x="11934825" y="7661671"/>
            <a:ext cx="160736"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6" name="Oval"/>
          <p:cNvSpPr/>
          <p:nvPr/>
        </p:nvSpPr>
        <p:spPr>
          <a:xfrm>
            <a:off x="12304514" y="7042843"/>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7" name="Oval"/>
          <p:cNvSpPr/>
          <p:nvPr/>
        </p:nvSpPr>
        <p:spPr>
          <a:xfrm>
            <a:off x="12553652" y="710713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8" name="Oval"/>
          <p:cNvSpPr/>
          <p:nvPr/>
        </p:nvSpPr>
        <p:spPr>
          <a:xfrm>
            <a:off x="11958935"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09" name="Oval"/>
          <p:cNvSpPr/>
          <p:nvPr/>
        </p:nvSpPr>
        <p:spPr>
          <a:xfrm>
            <a:off x="11693722" y="746878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0" name="Oval"/>
          <p:cNvSpPr/>
          <p:nvPr/>
        </p:nvSpPr>
        <p:spPr>
          <a:xfrm>
            <a:off x="11838384" y="766970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1" name="Oval"/>
          <p:cNvSpPr/>
          <p:nvPr/>
        </p:nvSpPr>
        <p:spPr>
          <a:xfrm>
            <a:off x="11814274"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2" name="Oval"/>
          <p:cNvSpPr/>
          <p:nvPr/>
        </p:nvSpPr>
        <p:spPr>
          <a:xfrm>
            <a:off x="11549061" y="7316092"/>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3" name="Oval"/>
          <p:cNvSpPr/>
          <p:nvPr/>
        </p:nvSpPr>
        <p:spPr>
          <a:xfrm>
            <a:off x="13791307" y="7589340"/>
            <a:ext cx="289323"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414" name="Oval"/>
          <p:cNvSpPr/>
          <p:nvPr/>
        </p:nvSpPr>
        <p:spPr>
          <a:xfrm>
            <a:off x="13510020" y="7283946"/>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415" name="Oval"/>
          <p:cNvSpPr/>
          <p:nvPr/>
        </p:nvSpPr>
        <p:spPr>
          <a:xfrm>
            <a:off x="14000261" y="7219652"/>
            <a:ext cx="289325" cy="192883"/>
          </a:xfrm>
          <a:prstGeom prst="ellipse">
            <a:avLst/>
          </a:prstGeom>
          <a:blipFill>
            <a:blip r:embed="rId2"/>
          </a:blipFill>
          <a:ln w="12700">
            <a:miter lim="400000"/>
          </a:ln>
        </p:spPr>
        <p:txBody>
          <a:bodyPr lIns="71436" tIns="71436" rIns="71436" bIns="71436" anchor="ctr"/>
          <a:lstStyle/>
          <a:p>
            <a:pPr>
              <a:defRPr sz="5600">
                <a:solidFill>
                  <a:srgbClr val="FFFFFF"/>
                </a:solidFill>
              </a:defRPr>
            </a:pPr>
            <a:endParaRPr/>
          </a:p>
        </p:txBody>
      </p:sp>
      <p:sp>
        <p:nvSpPr>
          <p:cNvPr id="1416" name="Oval"/>
          <p:cNvSpPr/>
          <p:nvPr/>
        </p:nvSpPr>
        <p:spPr>
          <a:xfrm>
            <a:off x="12384881" y="753308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7" name="Oval"/>
          <p:cNvSpPr/>
          <p:nvPr/>
        </p:nvSpPr>
        <p:spPr>
          <a:xfrm>
            <a:off x="12907267" y="705088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8" name="Oval"/>
          <p:cNvSpPr/>
          <p:nvPr/>
        </p:nvSpPr>
        <p:spPr>
          <a:xfrm>
            <a:off x="12545614"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19" name="Oval"/>
          <p:cNvSpPr/>
          <p:nvPr/>
        </p:nvSpPr>
        <p:spPr>
          <a:xfrm>
            <a:off x="12770642" y="7508974"/>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0" name="Oval"/>
          <p:cNvSpPr/>
          <p:nvPr/>
        </p:nvSpPr>
        <p:spPr>
          <a:xfrm>
            <a:off x="12971560" y="7380385"/>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1" name="Oval"/>
          <p:cNvSpPr/>
          <p:nvPr/>
        </p:nvSpPr>
        <p:spPr>
          <a:xfrm>
            <a:off x="12931378"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2" name="Oval"/>
          <p:cNvSpPr/>
          <p:nvPr/>
        </p:nvSpPr>
        <p:spPr>
          <a:xfrm>
            <a:off x="12738496" y="762148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3" name="Oval"/>
          <p:cNvSpPr/>
          <p:nvPr/>
        </p:nvSpPr>
        <p:spPr>
          <a:xfrm>
            <a:off x="12867084" y="7661671"/>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4" name="Oval"/>
          <p:cNvSpPr/>
          <p:nvPr/>
        </p:nvSpPr>
        <p:spPr>
          <a:xfrm>
            <a:off x="13268920" y="7115175"/>
            <a:ext cx="160737" cy="176808"/>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5" name="Oval"/>
          <p:cNvSpPr/>
          <p:nvPr/>
        </p:nvSpPr>
        <p:spPr>
          <a:xfrm>
            <a:off x="13148369" y="725179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6" name="Oval"/>
          <p:cNvSpPr/>
          <p:nvPr/>
        </p:nvSpPr>
        <p:spPr>
          <a:xfrm>
            <a:off x="13116222" y="742057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7" name="Oval"/>
          <p:cNvSpPr/>
          <p:nvPr/>
        </p:nvSpPr>
        <p:spPr>
          <a:xfrm>
            <a:off x="12794753" y="717946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8" name="Oval"/>
          <p:cNvSpPr/>
          <p:nvPr/>
        </p:nvSpPr>
        <p:spPr>
          <a:xfrm>
            <a:off x="12159853" y="7404496"/>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29" name="Oval"/>
          <p:cNvSpPr/>
          <p:nvPr/>
        </p:nvSpPr>
        <p:spPr>
          <a:xfrm>
            <a:off x="11918750" y="7814368"/>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0" name="Oval"/>
          <p:cNvSpPr/>
          <p:nvPr/>
        </p:nvSpPr>
        <p:spPr>
          <a:xfrm>
            <a:off x="13172479" y="7139285"/>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1" name="Oval"/>
          <p:cNvSpPr/>
          <p:nvPr/>
        </p:nvSpPr>
        <p:spPr>
          <a:xfrm>
            <a:off x="13035855" y="751701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2" name="Oval"/>
          <p:cNvSpPr/>
          <p:nvPr/>
        </p:nvSpPr>
        <p:spPr>
          <a:xfrm>
            <a:off x="13051927" y="7227689"/>
            <a:ext cx="160737" cy="176809"/>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3" name="Oval"/>
          <p:cNvSpPr/>
          <p:nvPr/>
        </p:nvSpPr>
        <p:spPr>
          <a:xfrm>
            <a:off x="12730460" y="7693817"/>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4" name="Oval"/>
          <p:cNvSpPr/>
          <p:nvPr/>
        </p:nvSpPr>
        <p:spPr>
          <a:xfrm>
            <a:off x="11693722" y="7589340"/>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5" name="Oval"/>
          <p:cNvSpPr/>
          <p:nvPr/>
        </p:nvSpPr>
        <p:spPr>
          <a:xfrm>
            <a:off x="13196588" y="7275909"/>
            <a:ext cx="160737" cy="176811"/>
          </a:xfrm>
          <a:prstGeom prst="ellipse">
            <a:avLst/>
          </a:prstGeom>
          <a:solidFill>
            <a:srgbClr val="FFF34F">
              <a:alpha val="35200"/>
            </a:srgbClr>
          </a:solidFill>
          <a:ln w="12700">
            <a:miter lim="400000"/>
          </a:ln>
        </p:spPr>
        <p:txBody>
          <a:bodyPr lIns="71436" tIns="71436" rIns="71436" bIns="71436" anchor="ctr"/>
          <a:lstStyle/>
          <a:p>
            <a:pPr>
              <a:defRPr sz="5600">
                <a:solidFill>
                  <a:srgbClr val="FFFFFF"/>
                </a:solidFill>
              </a:defRPr>
            </a:pPr>
            <a:endParaRPr/>
          </a:p>
        </p:txBody>
      </p:sp>
      <p:sp>
        <p:nvSpPr>
          <p:cNvPr id="1436" name="Shape"/>
          <p:cNvSpPr/>
          <p:nvPr/>
        </p:nvSpPr>
        <p:spPr>
          <a:xfrm>
            <a:off x="12095559" y="7822406"/>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37" name="Shape"/>
          <p:cNvSpPr/>
          <p:nvPr/>
        </p:nvSpPr>
        <p:spPr>
          <a:xfrm>
            <a:off x="12200035" y="7790259"/>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38" name="Shape"/>
          <p:cNvSpPr/>
          <p:nvPr/>
        </p:nvSpPr>
        <p:spPr>
          <a:xfrm>
            <a:off x="12425064" y="7806332"/>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39" name="Shape"/>
          <p:cNvSpPr/>
          <p:nvPr/>
        </p:nvSpPr>
        <p:spPr>
          <a:xfrm>
            <a:off x="12288439" y="7774185"/>
            <a:ext cx="160737"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0" name="Shape"/>
          <p:cNvSpPr/>
          <p:nvPr/>
        </p:nvSpPr>
        <p:spPr>
          <a:xfrm>
            <a:off x="12569725" y="7790259"/>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1" name="Shape"/>
          <p:cNvSpPr/>
          <p:nvPr/>
        </p:nvSpPr>
        <p:spPr>
          <a:xfrm>
            <a:off x="12505432" y="7886700"/>
            <a:ext cx="160736" cy="176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2" name="Shape"/>
          <p:cNvSpPr/>
          <p:nvPr/>
        </p:nvSpPr>
        <p:spPr>
          <a:xfrm>
            <a:off x="12392917" y="7910810"/>
            <a:ext cx="160737"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3" name="Shape"/>
          <p:cNvSpPr/>
          <p:nvPr/>
        </p:nvSpPr>
        <p:spPr>
          <a:xfrm>
            <a:off x="12248256" y="7886700"/>
            <a:ext cx="160736" cy="176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4" name="Shape"/>
          <p:cNvSpPr/>
          <p:nvPr/>
        </p:nvSpPr>
        <p:spPr>
          <a:xfrm>
            <a:off x="12151815" y="7910810"/>
            <a:ext cx="160736"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5" name="Shape"/>
          <p:cNvSpPr/>
          <p:nvPr/>
        </p:nvSpPr>
        <p:spPr>
          <a:xfrm>
            <a:off x="12642056" y="7910810"/>
            <a:ext cx="160736"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6" name="Shape"/>
          <p:cNvSpPr/>
          <p:nvPr/>
        </p:nvSpPr>
        <p:spPr>
          <a:xfrm>
            <a:off x="12995671" y="7942957"/>
            <a:ext cx="160737"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7" name="Shape"/>
          <p:cNvSpPr/>
          <p:nvPr/>
        </p:nvSpPr>
        <p:spPr>
          <a:xfrm>
            <a:off x="13357324" y="7918846"/>
            <a:ext cx="160736" cy="176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8" name="Shape"/>
          <p:cNvSpPr/>
          <p:nvPr/>
        </p:nvSpPr>
        <p:spPr>
          <a:xfrm>
            <a:off x="13718976" y="7886700"/>
            <a:ext cx="160736" cy="17680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49" name="Shape"/>
          <p:cNvSpPr/>
          <p:nvPr/>
        </p:nvSpPr>
        <p:spPr>
          <a:xfrm>
            <a:off x="14185106" y="7910810"/>
            <a:ext cx="160736"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50" name="Shape"/>
          <p:cNvSpPr/>
          <p:nvPr/>
        </p:nvSpPr>
        <p:spPr>
          <a:xfrm>
            <a:off x="14659272" y="7854553"/>
            <a:ext cx="160737" cy="176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
        <p:nvSpPr>
          <p:cNvPr id="1451" name="Shape"/>
          <p:cNvSpPr/>
          <p:nvPr/>
        </p:nvSpPr>
        <p:spPr>
          <a:xfrm>
            <a:off x="15189696" y="7814368"/>
            <a:ext cx="160736" cy="19288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21600"/>
                </a:lnTo>
                <a:lnTo>
                  <a:pt x="0" y="10800"/>
                </a:lnTo>
                <a:lnTo>
                  <a:pt x="10800" y="0"/>
                </a:lnTo>
                <a:close/>
              </a:path>
            </a:pathLst>
          </a:custGeom>
          <a:solidFill>
            <a:srgbClr val="B31B04">
              <a:alpha val="55000"/>
            </a:srgbClr>
          </a:solid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4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4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 grpId="1" animBg="1" advAuto="0"/>
      <p:bldP spid="1446" grpId="2" animBg="1" advAuto="0"/>
      <p:bldP spid="1447" grpId="3" animBg="1" advAuto="0"/>
      <p:bldP spid="1448" grpId="4" animBg="1" advAuto="0"/>
      <p:bldP spid="1449" grpId="5" animBg="1" advAuto="0"/>
      <p:bldP spid="1450" grpId="6" animBg="1" advAuto="0"/>
      <p:bldP spid="1451" grpId="7"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3" name="Table"/>
          <p:cNvGraphicFramePr/>
          <p:nvPr/>
        </p:nvGraphicFramePr>
        <p:xfrm>
          <a:off x="142086" y="5739"/>
          <a:ext cx="24226340" cy="13707640"/>
        </p:xfrm>
        <a:graphic>
          <a:graphicData uri="http://schemas.openxmlformats.org/drawingml/2006/table">
            <a:tbl>
              <a:tblPr firstRow="1" bandRow="1">
                <a:tableStyleId>{C7B018BB-80A7-4F77-B60F-C8B233D01FF8}</a:tableStyleId>
              </a:tblPr>
              <a:tblGrid>
                <a:gridCol w="4845268">
                  <a:extLst>
                    <a:ext uri="{9D8B030D-6E8A-4147-A177-3AD203B41FA5}">
                      <a16:colId xmlns:a16="http://schemas.microsoft.com/office/drawing/2014/main" val="20000"/>
                    </a:ext>
                  </a:extLst>
                </a:gridCol>
                <a:gridCol w="4845268">
                  <a:extLst>
                    <a:ext uri="{9D8B030D-6E8A-4147-A177-3AD203B41FA5}">
                      <a16:colId xmlns:a16="http://schemas.microsoft.com/office/drawing/2014/main" val="20001"/>
                    </a:ext>
                  </a:extLst>
                </a:gridCol>
                <a:gridCol w="4845268">
                  <a:extLst>
                    <a:ext uri="{9D8B030D-6E8A-4147-A177-3AD203B41FA5}">
                      <a16:colId xmlns:a16="http://schemas.microsoft.com/office/drawing/2014/main" val="20002"/>
                    </a:ext>
                  </a:extLst>
                </a:gridCol>
                <a:gridCol w="4845268">
                  <a:extLst>
                    <a:ext uri="{9D8B030D-6E8A-4147-A177-3AD203B41FA5}">
                      <a16:colId xmlns:a16="http://schemas.microsoft.com/office/drawing/2014/main" val="20003"/>
                    </a:ext>
                  </a:extLst>
                </a:gridCol>
                <a:gridCol w="4845268">
                  <a:extLst>
                    <a:ext uri="{9D8B030D-6E8A-4147-A177-3AD203B41FA5}">
                      <a16:colId xmlns:a16="http://schemas.microsoft.com/office/drawing/2014/main" val="20004"/>
                    </a:ext>
                  </a:extLst>
                </a:gridCol>
              </a:tblGrid>
              <a:tr h="2741528">
                <a:tc>
                  <a:txBody>
                    <a:bodyPr/>
                    <a:lstStyle/>
                    <a:p>
                      <a:pPr defTabSz="457200">
                        <a:defRPr sz="1800" b="0">
                          <a:solidFill>
                            <a:srgbClr val="000000"/>
                          </a:solidFill>
                        </a:defRPr>
                      </a:pPr>
                      <a:r>
                        <a:rPr sz="30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0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000" b="1">
                          <a:solidFill>
                            <a:srgbClr val="002951"/>
                          </a:solidFill>
                        </a:rPr>
                        <a:t>Symptoms/Signs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000" b="1">
                          <a:solidFill>
                            <a:srgbClr val="002951"/>
                          </a:solidFill>
                        </a:rPr>
                        <a:t>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30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2741528">
                <a:tc>
                  <a:txBody>
                    <a:bodyPr/>
                    <a:lstStyle/>
                    <a:p>
                      <a:pPr defTabSz="914400">
                        <a:tabLst>
                          <a:tab pos="914400" algn="l"/>
                        </a:tabLst>
                        <a:defRPr sz="1800">
                          <a:solidFill>
                            <a:srgbClr val="000000"/>
                          </a:solidFill>
                        </a:defRPr>
                      </a:pPr>
                      <a:r>
                        <a:rPr sz="3000">
                          <a:solidFill>
                            <a:srgbClr val="515151"/>
                          </a:solidFill>
                        </a:rPr>
                        <a:t>Gerstmann syndrome/partial MCA</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dominant parietal lobe</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agraphia/acalculia/right left confusion, finger agnosia apraxia</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Inferior Branch M2</a:t>
                      </a:r>
                    </a:p>
                  </a:txBody>
                  <a:tcPr marL="50800" marR="50800" marT="50800" marB="50800" anchor="ctr" horzOverflow="overflow"/>
                </a:tc>
                <a:tc>
                  <a:txBody>
                    <a:bodyPr/>
                    <a:lstStyle/>
                    <a:p>
                      <a:pPr defTabSz="914400">
                        <a:tabLst>
                          <a:tab pos="914400" algn="l"/>
                        </a:tabLst>
                        <a:defRPr sz="3000"/>
                      </a:pPr>
                      <a:endParaRPr/>
                    </a:p>
                  </a:txBody>
                  <a:tcPr marL="50800" marR="50800" marT="50800" marB="50800" anchor="ctr" horzOverflow="overflow"/>
                </a:tc>
                <a:extLst>
                  <a:ext uri="{0D108BD9-81ED-4DB2-BD59-A6C34878D82A}">
                    <a16:rowId xmlns:a16="http://schemas.microsoft.com/office/drawing/2014/main" val="10001"/>
                  </a:ext>
                </a:extLst>
              </a:tr>
              <a:tr h="2741528">
                <a:tc>
                  <a:txBody>
                    <a:bodyPr/>
                    <a:lstStyle/>
                    <a:p>
                      <a:pPr defTabSz="914400">
                        <a:tabLst>
                          <a:tab pos="914400" algn="l"/>
                        </a:tabLst>
                        <a:defRPr sz="1800">
                          <a:solidFill>
                            <a:srgbClr val="000000"/>
                          </a:solidFill>
                        </a:defRPr>
                      </a:pPr>
                      <a:r>
                        <a:rPr sz="3000">
                          <a:solidFill>
                            <a:srgbClr val="515151"/>
                          </a:solidFill>
                        </a:rPr>
                        <a:t>Alexia without agraphia</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Dominant occipital lobe and splenum of the corpus callosum</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alexia(splenum of the corpus callosum) contralateral homonymous hemianopsia(occipital lobe) </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PCA</a:t>
                      </a:r>
                    </a:p>
                  </a:txBody>
                  <a:tcPr marL="50800" marR="50800" marT="50800" marB="50800" anchor="ctr" horzOverflow="overflow"/>
                </a:tc>
                <a:tc>
                  <a:txBody>
                    <a:bodyPr/>
                    <a:lstStyle/>
                    <a:p>
                      <a:pPr defTabSz="914400">
                        <a:tabLst>
                          <a:tab pos="914400" algn="l"/>
                        </a:tabLst>
                        <a:defRPr sz="3000"/>
                      </a:pPr>
                      <a:endParaRPr/>
                    </a:p>
                  </a:txBody>
                  <a:tcPr marL="50800" marR="50800" marT="50800" marB="50800" anchor="ctr" horzOverflow="overflow"/>
                </a:tc>
                <a:extLst>
                  <a:ext uri="{0D108BD9-81ED-4DB2-BD59-A6C34878D82A}">
                    <a16:rowId xmlns:a16="http://schemas.microsoft.com/office/drawing/2014/main" val="10002"/>
                  </a:ext>
                </a:extLst>
              </a:tr>
              <a:tr h="2741528">
                <a:tc>
                  <a:txBody>
                    <a:bodyPr/>
                    <a:lstStyle/>
                    <a:p>
                      <a:pPr defTabSz="914400">
                        <a:tabLst>
                          <a:tab pos="914400" algn="l"/>
                        </a:tabLst>
                        <a:defRPr sz="1800">
                          <a:solidFill>
                            <a:srgbClr val="000000"/>
                          </a:solidFill>
                        </a:defRPr>
                      </a:pPr>
                      <a:r>
                        <a:rPr sz="3000">
                          <a:solidFill>
                            <a:srgbClr val="515151"/>
                          </a:solidFill>
                        </a:rPr>
                        <a:t>Balint syndrome</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bilateral parietal/occipital lobes</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Optic ataxia, ocular apraxia, asimultagnosia</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Bilateral PCA</a:t>
                      </a:r>
                    </a:p>
                  </a:txBody>
                  <a:tcPr marL="50800" marR="50800" marT="50800" marB="50800" anchor="ctr" horzOverflow="overflow"/>
                </a:tc>
                <a:tc>
                  <a:txBody>
                    <a:bodyPr/>
                    <a:lstStyle/>
                    <a:p>
                      <a:pPr defTabSz="914400">
                        <a:tabLst>
                          <a:tab pos="914400" algn="l"/>
                        </a:tabLst>
                        <a:defRPr sz="3000"/>
                      </a:pPr>
                      <a:endParaRPr/>
                    </a:p>
                  </a:txBody>
                  <a:tcPr marL="50800" marR="50800" marT="50800" marB="50800" anchor="ctr" horzOverflow="overflow"/>
                </a:tc>
                <a:extLst>
                  <a:ext uri="{0D108BD9-81ED-4DB2-BD59-A6C34878D82A}">
                    <a16:rowId xmlns:a16="http://schemas.microsoft.com/office/drawing/2014/main" val="10003"/>
                  </a:ext>
                </a:extLst>
              </a:tr>
              <a:tr h="2741528">
                <a:tc>
                  <a:txBody>
                    <a:bodyPr/>
                    <a:lstStyle/>
                    <a:p>
                      <a:pPr defTabSz="914400">
                        <a:tabLst>
                          <a:tab pos="914400" algn="l"/>
                        </a:tabLst>
                        <a:defRPr sz="1800">
                          <a:solidFill>
                            <a:srgbClr val="000000"/>
                          </a:solidFill>
                        </a:defRPr>
                      </a:pPr>
                      <a:r>
                        <a:rPr sz="3000">
                          <a:solidFill>
                            <a:srgbClr val="515151"/>
                          </a:solidFill>
                        </a:rPr>
                        <a:t>Anton syndrome</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bilateral occipital lobes</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Cortical blindness, denial and possible hallucinations</a:t>
                      </a:r>
                    </a:p>
                  </a:txBody>
                  <a:tcPr marL="50800" marR="50800" marT="50800" marB="50800" anchor="ctr" horzOverflow="overflow"/>
                </a:tc>
                <a:tc>
                  <a:txBody>
                    <a:bodyPr/>
                    <a:lstStyle/>
                    <a:p>
                      <a:pPr defTabSz="914400">
                        <a:tabLst>
                          <a:tab pos="914400" algn="l"/>
                        </a:tabLst>
                        <a:defRPr sz="1800">
                          <a:solidFill>
                            <a:srgbClr val="000000"/>
                          </a:solidFill>
                        </a:defRPr>
                      </a:pPr>
                      <a:r>
                        <a:rPr sz="3000">
                          <a:solidFill>
                            <a:srgbClr val="515151"/>
                          </a:solidFill>
                        </a:rPr>
                        <a:t>Bilateral PCA</a:t>
                      </a:r>
                    </a:p>
                  </a:txBody>
                  <a:tcPr marL="50800" marR="50800" marT="50800" marB="50800" anchor="ctr" horzOverflow="overflow"/>
                </a:tc>
                <a:tc>
                  <a:txBody>
                    <a:bodyPr/>
                    <a:lstStyle/>
                    <a:p>
                      <a:pPr defTabSz="914400">
                        <a:tabLst>
                          <a:tab pos="914400" algn="l"/>
                        </a:tabLst>
                        <a:defRPr sz="3000"/>
                      </a:pPr>
                      <a:endParaRPr/>
                    </a:p>
                  </a:txBody>
                  <a:tcPr marL="50800" marR="50800" marT="50800" marB="50800" anchor="ctr" horzOverflow="overflow"/>
                </a:tc>
                <a:extLst>
                  <a:ext uri="{0D108BD9-81ED-4DB2-BD59-A6C34878D82A}">
                    <a16:rowId xmlns:a16="http://schemas.microsoft.com/office/drawing/2014/main" val="10004"/>
                  </a:ext>
                </a:extLst>
              </a:tr>
            </a:tbl>
          </a:graphicData>
        </a:graphic>
      </p:graphicFrame>
      <p:sp>
        <p:nvSpPr>
          <p:cNvPr id="1454"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6" name="Table"/>
          <p:cNvGraphicFramePr/>
          <p:nvPr/>
        </p:nvGraphicFramePr>
        <p:xfrm>
          <a:off x="15965" y="55659"/>
          <a:ext cx="24384000" cy="13604676"/>
        </p:xfrm>
        <a:graphic>
          <a:graphicData uri="http://schemas.openxmlformats.org/drawingml/2006/table">
            <a:tbl>
              <a:tblPr firstRow="1" bandRow="1">
                <a:tableStyleId>{C7B018BB-80A7-4F77-B60F-C8B233D01FF8}</a:tableStyleId>
              </a:tblPr>
              <a:tblGrid>
                <a:gridCol w="4876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gridCol w="4876800">
                  <a:extLst>
                    <a:ext uri="{9D8B030D-6E8A-4147-A177-3AD203B41FA5}">
                      <a16:colId xmlns:a16="http://schemas.microsoft.com/office/drawing/2014/main" val="20003"/>
                    </a:ext>
                  </a:extLst>
                </a:gridCol>
                <a:gridCol w="4876800">
                  <a:extLst>
                    <a:ext uri="{9D8B030D-6E8A-4147-A177-3AD203B41FA5}">
                      <a16:colId xmlns:a16="http://schemas.microsoft.com/office/drawing/2014/main" val="20004"/>
                    </a:ext>
                  </a:extLst>
                </a:gridCol>
              </a:tblGrid>
              <a:tr h="2267446">
                <a:tc>
                  <a:txBody>
                    <a:bodyPr/>
                    <a:lstStyle/>
                    <a:p>
                      <a:pPr defTabSz="457200">
                        <a:defRPr sz="1800" b="0">
                          <a:solidFill>
                            <a:srgbClr val="000000"/>
                          </a:solidFill>
                        </a:defRPr>
                      </a:pPr>
                      <a:r>
                        <a:rPr sz="2300" b="1">
                          <a:solidFill>
                            <a:srgbClr val="002951"/>
                          </a:solidFill>
                        </a:rPr>
                        <a:t>Eponym/Artery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300" b="1">
                          <a:solidFill>
                            <a:srgbClr val="002951"/>
                          </a:solidFill>
                        </a:rPr>
                        <a:t>Anatomy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300" b="1">
                          <a:solidFill>
                            <a:srgbClr val="002951"/>
                          </a:solidFill>
                        </a:rPr>
                        <a:t>Signs/Symptoms</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300" b="1">
                          <a:solidFill>
                            <a:srgbClr val="002951"/>
                          </a:solidFill>
                        </a:rPr>
                        <a:t>Arterial Supply</a:t>
                      </a:r>
                    </a:p>
                  </a:txBody>
                  <a:tcPr marL="50800" marR="50800" marT="50800" marB="50800" anchor="ctr" horzOverflow="overflow">
                    <a:blipFill rotWithShape="1">
                      <a:blip r:embed="rId2"/>
                      <a:srcRect/>
                      <a:tile tx="0" ty="0" sx="100000" sy="100000" flip="none" algn="tl"/>
                    </a:blipFill>
                  </a:tcPr>
                </a:tc>
                <a:tc>
                  <a:txBody>
                    <a:bodyPr/>
                    <a:lstStyle/>
                    <a:p>
                      <a:pPr defTabSz="457200">
                        <a:defRPr sz="1800" b="0">
                          <a:solidFill>
                            <a:srgbClr val="000000"/>
                          </a:solidFill>
                        </a:defRPr>
                      </a:pPr>
                      <a:r>
                        <a:rPr sz="2300" b="1">
                          <a:solidFill>
                            <a:srgbClr val="002951"/>
                          </a:solidFill>
                        </a:rPr>
                        <a:t>Tracts</a:t>
                      </a:r>
                    </a:p>
                  </a:txBody>
                  <a:tcPr marL="50800" marR="50800" marT="50800" marB="50800" anchor="ctr" horzOverflow="overflow">
                    <a:blipFill rotWithShape="1">
                      <a:blip r:embed="rId2"/>
                      <a:srcRect/>
                      <a:tile tx="0" ty="0" sx="100000" sy="100000" flip="none" algn="tl"/>
                    </a:blipFill>
                  </a:tcPr>
                </a:tc>
                <a:extLst>
                  <a:ext uri="{0D108BD9-81ED-4DB2-BD59-A6C34878D82A}">
                    <a16:rowId xmlns:a16="http://schemas.microsoft.com/office/drawing/2014/main" val="10000"/>
                  </a:ext>
                </a:extLst>
              </a:tr>
              <a:tr h="2267446">
                <a:tc>
                  <a:txBody>
                    <a:bodyPr/>
                    <a:lstStyle/>
                    <a:p>
                      <a:pPr defTabSz="914400">
                        <a:tabLst>
                          <a:tab pos="914400" algn="l"/>
                        </a:tabLst>
                        <a:defRPr sz="1800">
                          <a:solidFill>
                            <a:srgbClr val="000000"/>
                          </a:solidFill>
                        </a:defRPr>
                      </a:pPr>
                      <a:r>
                        <a:rPr sz="2300">
                          <a:solidFill>
                            <a:srgbClr val="515151"/>
                          </a:solidFill>
                        </a:rPr>
                        <a:t>Wallenberg, lateral medullary syndrome</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Lateral medulla </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Ipsilateral hemi-sensory loss of face , facial pain, gait ataxia, nystagmus, vertigo, hoarseness, dysphagia, Horner’s and contralateral hemi-sensory loss</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Vertebral artery&gt;PICA</a:t>
                      </a:r>
                    </a:p>
                  </a:txBody>
                  <a:tcPr marL="50800" marR="50800" marT="50800" marB="50800" anchor="ctr" horzOverflow="overflow"/>
                </a:tc>
                <a:tc>
                  <a:txBody>
                    <a:bodyPr/>
                    <a:lstStyle/>
                    <a:p>
                      <a:pPr defTabSz="914400">
                        <a:tabLst>
                          <a:tab pos="914400" algn="l"/>
                        </a:tabLst>
                        <a:defRPr sz="2300"/>
                      </a:pPr>
                      <a:r>
                        <a:t>V</a:t>
                      </a:r>
                    </a:p>
                    <a:p>
                      <a:pPr defTabSz="914400">
                        <a:tabLst>
                          <a:tab pos="914400" algn="l"/>
                        </a:tabLst>
                        <a:defRPr sz="2300"/>
                      </a:pPr>
                      <a:r>
                        <a:t>Vestibular Nucelus</a:t>
                      </a:r>
                    </a:p>
                    <a:p>
                      <a:pPr defTabSz="914400">
                        <a:tabLst>
                          <a:tab pos="914400" algn="l"/>
                        </a:tabLst>
                        <a:defRPr sz="2300"/>
                      </a:pPr>
                      <a:r>
                        <a:t>Nucleus accumbens</a:t>
                      </a:r>
                    </a:p>
                    <a:p>
                      <a:pPr defTabSz="914400">
                        <a:tabLst>
                          <a:tab pos="914400" algn="l"/>
                        </a:tabLst>
                        <a:defRPr sz="2300"/>
                      </a:pPr>
                      <a:r>
                        <a:t>Descending sympathetic chain</a:t>
                      </a:r>
                    </a:p>
                  </a:txBody>
                  <a:tcPr marL="50800" marR="50800" marT="50800" marB="50800" anchor="ctr" horzOverflow="overflow"/>
                </a:tc>
                <a:extLst>
                  <a:ext uri="{0D108BD9-81ED-4DB2-BD59-A6C34878D82A}">
                    <a16:rowId xmlns:a16="http://schemas.microsoft.com/office/drawing/2014/main" val="10001"/>
                  </a:ext>
                </a:extLst>
              </a:tr>
              <a:tr h="2267446">
                <a:tc>
                  <a:txBody>
                    <a:bodyPr/>
                    <a:lstStyle/>
                    <a:p>
                      <a:pPr defTabSz="914400">
                        <a:tabLst>
                          <a:tab pos="914400" algn="l"/>
                        </a:tabLst>
                        <a:defRPr sz="1800">
                          <a:solidFill>
                            <a:srgbClr val="000000"/>
                          </a:solidFill>
                        </a:defRPr>
                      </a:pPr>
                      <a:r>
                        <a:rPr sz="2300">
                          <a:solidFill>
                            <a:srgbClr val="515151"/>
                          </a:solidFill>
                        </a:rPr>
                        <a:t>Anterior spinal artery syndrome</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Anterior spinal cord</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Paraparesis or paraplegia</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Artery of Ademkovich</a:t>
                      </a:r>
                    </a:p>
                  </a:txBody>
                  <a:tcPr marL="50800" marR="50800" marT="50800" marB="50800" anchor="ctr" horzOverflow="overflow"/>
                </a:tc>
                <a:tc>
                  <a:txBody>
                    <a:bodyPr/>
                    <a:lstStyle/>
                    <a:p>
                      <a:pPr defTabSz="914400">
                        <a:tabLst>
                          <a:tab pos="914400" algn="l"/>
                        </a:tabLst>
                        <a:defRPr sz="2300"/>
                      </a:pPr>
                      <a:endParaRPr/>
                    </a:p>
                  </a:txBody>
                  <a:tcPr marL="50800" marR="50800" marT="50800" marB="50800" anchor="ctr" horzOverflow="overflow"/>
                </a:tc>
                <a:extLst>
                  <a:ext uri="{0D108BD9-81ED-4DB2-BD59-A6C34878D82A}">
                    <a16:rowId xmlns:a16="http://schemas.microsoft.com/office/drawing/2014/main" val="10002"/>
                  </a:ext>
                </a:extLst>
              </a:tr>
              <a:tr h="2267446">
                <a:tc>
                  <a:txBody>
                    <a:bodyPr/>
                    <a:lstStyle/>
                    <a:p>
                      <a:pPr defTabSz="914400">
                        <a:tabLst>
                          <a:tab pos="914400" algn="l"/>
                        </a:tabLst>
                        <a:defRPr sz="1800">
                          <a:solidFill>
                            <a:srgbClr val="000000"/>
                          </a:solidFill>
                        </a:defRPr>
                      </a:pPr>
                      <a:r>
                        <a:rPr sz="2300">
                          <a:solidFill>
                            <a:srgbClr val="515151"/>
                          </a:solidFill>
                        </a:rPr>
                        <a:t>Top of the Basilar</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Midbrain, thalamus, medial temporal lobes and occipital lobes</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Mid-position and dilated pupils III or partial 3rd, VI palsy, vertical gaze palsy, hyper-somnolence, amnesia</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Midbrain penetrators, bilateral PCA’s and thalamic perforators</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Reticular Activating System</a:t>
                      </a:r>
                    </a:p>
                  </a:txBody>
                  <a:tcPr marL="50800" marR="50800" marT="50800" marB="50800" anchor="ctr" horzOverflow="overflow"/>
                </a:tc>
                <a:extLst>
                  <a:ext uri="{0D108BD9-81ED-4DB2-BD59-A6C34878D82A}">
                    <a16:rowId xmlns:a16="http://schemas.microsoft.com/office/drawing/2014/main" val="10003"/>
                  </a:ext>
                </a:extLst>
              </a:tr>
              <a:tr h="2267446">
                <a:tc>
                  <a:txBody>
                    <a:bodyPr/>
                    <a:lstStyle/>
                    <a:p>
                      <a:pPr defTabSz="914400">
                        <a:tabLst>
                          <a:tab pos="914400" algn="l"/>
                        </a:tabLst>
                        <a:defRPr sz="1800">
                          <a:solidFill>
                            <a:srgbClr val="000000"/>
                          </a:solidFill>
                        </a:defRPr>
                      </a:pPr>
                      <a:r>
                        <a:rPr sz="2300">
                          <a:solidFill>
                            <a:srgbClr val="515151"/>
                          </a:solidFill>
                        </a:rPr>
                        <a:t>Dejerine syndrome/medial medullary syndrome</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Medullary pyramid, medial lemniscus and hypoglossal nerve</a:t>
                      </a:r>
                    </a:p>
                  </a:txBody>
                  <a:tcPr marL="50800" marR="50800" marT="50800" marB="50800" anchor="ctr" horzOverflow="overflow"/>
                </a:tc>
                <a:tc>
                  <a:txBody>
                    <a:bodyPr/>
                    <a:lstStyle/>
                    <a:p>
                      <a:pPr defTabSz="914400">
                        <a:tabLst>
                          <a:tab pos="914400" algn="l"/>
                        </a:tabLst>
                        <a:defRPr sz="1800">
                          <a:solidFill>
                            <a:srgbClr val="000000"/>
                          </a:solidFill>
                        </a:defRPr>
                      </a:pPr>
                      <a:r>
                        <a:rPr sz="2300">
                          <a:solidFill>
                            <a:srgbClr val="515151"/>
                          </a:solidFill>
                        </a:rPr>
                        <a:t>Tongue deviated ipsilaterally, contralateral weakness, contralateral hemisensory loss</a:t>
                      </a:r>
                    </a:p>
                  </a:txBody>
                  <a:tcPr marL="50800" marR="50800" marT="50800" marB="50800" anchor="ctr" horzOverflow="overflow"/>
                </a:tc>
                <a:tc>
                  <a:txBody>
                    <a:bodyPr/>
                    <a:lstStyle/>
                    <a:p>
                      <a:pPr defTabSz="914400">
                        <a:tabLst>
                          <a:tab pos="914400" algn="l"/>
                        </a:tabLst>
                        <a:defRPr sz="2300"/>
                      </a:pPr>
                      <a:r>
                        <a:t>Vertebral Artery: Anteromedial artery</a:t>
                      </a:r>
                    </a:p>
                    <a:p>
                      <a:pPr defTabSz="914400">
                        <a:tabLst>
                          <a:tab pos="914400" algn="l"/>
                        </a:tabLst>
                        <a:defRPr sz="2300"/>
                      </a:pPr>
                      <a:r>
                        <a:t>Anterior spinal artery</a:t>
                      </a:r>
                    </a:p>
                  </a:txBody>
                  <a:tcPr marL="50800" marR="50800" marT="50800" marB="50800" anchor="ctr" horzOverflow="overflow"/>
                </a:tc>
                <a:tc>
                  <a:txBody>
                    <a:bodyPr/>
                    <a:lstStyle/>
                    <a:p>
                      <a:pPr defTabSz="914400">
                        <a:tabLst>
                          <a:tab pos="914400" algn="l"/>
                        </a:tabLst>
                        <a:defRPr sz="2300"/>
                      </a:pPr>
                      <a:r>
                        <a:t>Pyramidal tracts</a:t>
                      </a:r>
                    </a:p>
                    <a:p>
                      <a:pPr defTabSz="914400">
                        <a:tabLst>
                          <a:tab pos="914400" algn="l"/>
                        </a:tabLst>
                        <a:defRPr sz="2300"/>
                      </a:pPr>
                      <a:r>
                        <a:t>Medial Lemniscus</a:t>
                      </a:r>
                    </a:p>
                    <a:p>
                      <a:pPr defTabSz="914400">
                        <a:tabLst>
                          <a:tab pos="914400" algn="l"/>
                        </a:tabLst>
                        <a:defRPr sz="2300"/>
                      </a:pPr>
                      <a:r>
                        <a:t>CN XII</a:t>
                      </a:r>
                    </a:p>
                  </a:txBody>
                  <a:tcPr marL="50800" marR="50800" marT="50800" marB="50800" anchor="ctr" horzOverflow="overflow"/>
                </a:tc>
                <a:extLst>
                  <a:ext uri="{0D108BD9-81ED-4DB2-BD59-A6C34878D82A}">
                    <a16:rowId xmlns:a16="http://schemas.microsoft.com/office/drawing/2014/main" val="10004"/>
                  </a:ext>
                </a:extLst>
              </a:tr>
              <a:tr h="2267446">
                <a:tc>
                  <a:txBody>
                    <a:bodyPr/>
                    <a:lstStyle/>
                    <a:p>
                      <a:pPr defTabSz="914400">
                        <a:tabLst>
                          <a:tab pos="914400" algn="l"/>
                        </a:tabLst>
                        <a:defRPr sz="1800">
                          <a:solidFill>
                            <a:srgbClr val="000000"/>
                          </a:solidFill>
                        </a:defRPr>
                      </a:pPr>
                      <a:r>
                        <a:rPr sz="2300">
                          <a:solidFill>
                            <a:srgbClr val="515151"/>
                          </a:solidFill>
                        </a:rPr>
                        <a:t>Locked in</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300">
                          <a:solidFill>
                            <a:srgbClr val="515151"/>
                          </a:solidFill>
                        </a:rPr>
                        <a:t>Pons</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300">
                          <a:solidFill>
                            <a:srgbClr val="515151"/>
                          </a:solidFill>
                        </a:rPr>
                        <a:t>Quadraparesis, bilateral facial weakness, horizontal gaze palsy, dysarthria</a:t>
                      </a:r>
                    </a:p>
                  </a:txBody>
                  <a:tcPr marL="50800" marR="50800" marT="50800" marB="50800" anchor="ctr" horzOverflow="overflow">
                    <a:lnB w="12700">
                      <a:miter lim="400000"/>
                    </a:lnB>
                  </a:tcPr>
                </a:tc>
                <a:tc>
                  <a:txBody>
                    <a:bodyPr/>
                    <a:lstStyle/>
                    <a:p>
                      <a:pPr defTabSz="914400">
                        <a:tabLst>
                          <a:tab pos="914400" algn="l"/>
                        </a:tabLst>
                        <a:defRPr sz="1800">
                          <a:solidFill>
                            <a:srgbClr val="000000"/>
                          </a:solidFill>
                        </a:defRPr>
                      </a:pPr>
                      <a:r>
                        <a:rPr sz="2300">
                          <a:solidFill>
                            <a:srgbClr val="515151"/>
                          </a:solidFill>
                        </a:rPr>
                        <a:t>Basilar</a:t>
                      </a:r>
                    </a:p>
                  </a:txBody>
                  <a:tcPr marL="50800" marR="50800" marT="50800" marB="50800" anchor="ctr" horzOverflow="overflow">
                    <a:lnB w="12700">
                      <a:miter lim="400000"/>
                    </a:lnB>
                  </a:tcPr>
                </a:tc>
                <a:tc>
                  <a:txBody>
                    <a:bodyPr/>
                    <a:lstStyle/>
                    <a:p>
                      <a:pPr defTabSz="914400">
                        <a:tabLst>
                          <a:tab pos="914400" algn="l"/>
                        </a:tabLst>
                        <a:defRPr sz="2300"/>
                      </a:pPr>
                      <a:r>
                        <a:t>Corticalspinal</a:t>
                      </a:r>
                    </a:p>
                    <a:p>
                      <a:pPr defTabSz="914400">
                        <a:tabLst>
                          <a:tab pos="914400" algn="l"/>
                        </a:tabLst>
                        <a:defRPr sz="2300"/>
                      </a:pPr>
                      <a:r>
                        <a:t>Corticalbulbar</a:t>
                      </a:r>
                    </a:p>
                    <a:p>
                      <a:pPr defTabSz="914400">
                        <a:tabLst>
                          <a:tab pos="914400" algn="l"/>
                        </a:tabLst>
                        <a:defRPr sz="2300"/>
                      </a:pPr>
                      <a:r>
                        <a:t>Bilateral Facicles of VI</a:t>
                      </a:r>
                    </a:p>
                  </a:txBody>
                  <a:tcPr marL="50800" marR="50800" marT="50800" marB="50800" anchor="ctr" horzOverflow="overflow">
                    <a:lnB w="12700">
                      <a:miter lim="400000"/>
                    </a:lnB>
                  </a:tcPr>
                </a:tc>
                <a:extLst>
                  <a:ext uri="{0D108BD9-81ED-4DB2-BD59-A6C34878D82A}">
                    <a16:rowId xmlns:a16="http://schemas.microsoft.com/office/drawing/2014/main" val="10005"/>
                  </a:ext>
                </a:extLst>
              </a:tr>
            </a:tbl>
          </a:graphicData>
        </a:graphic>
      </p:graphicFrame>
      <p:sp>
        <p:nvSpPr>
          <p:cNvPr id="1457"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Cor-MIP Cor-MIP.jpg" descr="Cor-MIP Cor-MIP.jpg"/>
          <p:cNvPicPr>
            <a:picLocks noChangeAspect="1"/>
          </p:cNvPicPr>
          <p:nvPr/>
        </p:nvPicPr>
        <p:blipFill>
          <a:blip r:embed="rId2"/>
          <a:stretch>
            <a:fillRect/>
          </a:stretch>
        </p:blipFill>
        <p:spPr>
          <a:xfrm>
            <a:off x="-57129" y="0"/>
            <a:ext cx="13716001" cy="13716001"/>
          </a:xfrm>
          <a:prstGeom prst="rect">
            <a:avLst/>
          </a:prstGeom>
          <a:ln w="12700">
            <a:miter lim="400000"/>
          </a:ln>
        </p:spPr>
      </p:pic>
      <p:pic>
        <p:nvPicPr>
          <p:cNvPr id="1460" name="t1_spc_COR_FS_POST.jpg" descr="t1_spc_COR_FS_POST.jpg"/>
          <p:cNvPicPr>
            <a:picLocks noChangeAspect="1"/>
          </p:cNvPicPr>
          <p:nvPr/>
        </p:nvPicPr>
        <p:blipFill>
          <a:blip r:embed="rId3"/>
          <a:stretch>
            <a:fillRect/>
          </a:stretch>
        </p:blipFill>
        <p:spPr>
          <a:xfrm>
            <a:off x="10711807" y="-97363"/>
            <a:ext cx="13716001" cy="13716001"/>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60 y/o male found on a bus bench, not talking and not moving his right side"/>
          <p:cNvSpPr txBox="1">
            <a:spLocks noGrp="1"/>
          </p:cNvSpPr>
          <p:nvPr>
            <p:ph type="title"/>
          </p:nvPr>
        </p:nvSpPr>
        <p:spPr>
          <a:prstGeom prst="rect">
            <a:avLst/>
          </a:prstGeom>
        </p:spPr>
        <p:txBody>
          <a:bodyPr/>
          <a:lstStyle>
            <a:lvl1pPr defTabSz="443991">
              <a:defRPr sz="7904">
                <a:effectLst>
                  <a:outerShdw blurRad="28956" dist="38608" dir="3000000" rotWithShape="0">
                    <a:srgbClr val="FFFFFF">
                      <a:alpha val="60000"/>
                    </a:srgbClr>
                  </a:outerShdw>
                </a:effectLst>
              </a:defRPr>
            </a:lvl1pPr>
          </a:lstStyle>
          <a:p>
            <a:r>
              <a:t>60 y/o male found on a bus bench, not talking and not moving his right side</a:t>
            </a:r>
          </a:p>
        </p:txBody>
      </p:sp>
      <p:pic>
        <p:nvPicPr>
          <p:cNvPr id="1463" name="Non Con Axial.0011.jpg" descr="Non Con Axial.0011.jpg"/>
          <p:cNvPicPr>
            <a:picLocks noChangeAspect="1"/>
          </p:cNvPicPr>
          <p:nvPr/>
        </p:nvPicPr>
        <p:blipFill>
          <a:blip r:embed="rId2"/>
          <a:stretch>
            <a:fillRect/>
          </a:stretch>
        </p:blipFill>
        <p:spPr>
          <a:xfrm>
            <a:off x="7193635" y="3628759"/>
            <a:ext cx="9996731" cy="999673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 name="Title"/>
          <p:cNvSpPr txBox="1">
            <a:spLocks noGrp="1"/>
          </p:cNvSpPr>
          <p:nvPr>
            <p:ph type="title"/>
          </p:nvPr>
        </p:nvSpPr>
        <p:spPr>
          <a:prstGeom prst="rect">
            <a:avLst/>
          </a:prstGeom>
        </p:spPr>
        <p:txBody>
          <a:bodyPr/>
          <a:lstStyle/>
          <a:p>
            <a:endParaRPr/>
          </a:p>
        </p:txBody>
      </p:sp>
      <p:pic>
        <p:nvPicPr>
          <p:cNvPr id="1466" name="Arterial Axial.0155.jpg" descr="Arterial Axial.0155.jpg"/>
          <p:cNvPicPr>
            <a:picLocks noChangeAspect="1"/>
          </p:cNvPicPr>
          <p:nvPr/>
        </p:nvPicPr>
        <p:blipFill>
          <a:blip r:embed="rId2"/>
          <a:stretch>
            <a:fillRect/>
          </a:stretch>
        </p:blipFill>
        <p:spPr>
          <a:xfrm>
            <a:off x="7143121" y="3509747"/>
            <a:ext cx="10097758" cy="10097758"/>
          </a:xfrm>
          <a:prstGeom prst="rect">
            <a:avLst/>
          </a:prstGeom>
          <a:ln w="12700">
            <a:miter lim="400000"/>
          </a:ln>
        </p:spPr>
      </p:pic>
      <p:sp>
        <p:nvSpPr>
          <p:cNvPr id="1467" name="Line"/>
          <p:cNvSpPr/>
          <p:nvPr/>
        </p:nvSpPr>
        <p:spPr>
          <a:xfrm flipH="1">
            <a:off x="10872258" y="8891860"/>
            <a:ext cx="445667"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68" name="Line"/>
          <p:cNvSpPr/>
          <p:nvPr/>
        </p:nvSpPr>
        <p:spPr>
          <a:xfrm flipH="1">
            <a:off x="13874750" y="9580033"/>
            <a:ext cx="524677" cy="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69" name="Line"/>
          <p:cNvSpPr/>
          <p:nvPr/>
        </p:nvSpPr>
        <p:spPr>
          <a:xfrm>
            <a:off x="12868415" y="8861204"/>
            <a:ext cx="413669" cy="270906"/>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70" name="Line"/>
          <p:cNvSpPr/>
          <p:nvPr/>
        </p:nvSpPr>
        <p:spPr>
          <a:xfrm flipH="1">
            <a:off x="14149311" y="8891860"/>
            <a:ext cx="445666"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71" name="Line"/>
          <p:cNvSpPr/>
          <p:nvPr/>
        </p:nvSpPr>
        <p:spPr>
          <a:xfrm flipV="1">
            <a:off x="9522500" y="9814983"/>
            <a:ext cx="521084" cy="223057"/>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ppt_x</p:attrName>
                                        </p:attrNameLst>
                                      </p:cBhvr>
                                      <p:tavLst>
                                        <p:tav tm="0">
                                          <p:val>
                                            <p:strVal val="#ppt_x"/>
                                          </p:val>
                                        </p:tav>
                                        <p:tav tm="100000">
                                          <p:val>
                                            <p:strVal val="#ppt_x"/>
                                          </p:val>
                                        </p:tav>
                                      </p:tavLst>
                                    </p:anim>
                                    <p:anim calcmode="lin" valueType="num">
                                      <p:cBhvr>
                                        <p:cTn id="8" dur="1000" fill="hold"/>
                                        <p:tgtEl>
                                          <p:spTgt spid="14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468"/>
                                        </p:tgtEl>
                                        <p:attrNameLst>
                                          <p:attrName>style.visibility</p:attrName>
                                        </p:attrNameLst>
                                      </p:cBhvr>
                                      <p:to>
                                        <p:strVal val="visible"/>
                                      </p:to>
                                    </p:set>
                                    <p:anim calcmode="lin" valueType="num">
                                      <p:cBhvr>
                                        <p:cTn id="13" dur="1000" fill="hold"/>
                                        <p:tgtEl>
                                          <p:spTgt spid="1468"/>
                                        </p:tgtEl>
                                        <p:attrNameLst>
                                          <p:attrName>ppt_x</p:attrName>
                                        </p:attrNameLst>
                                      </p:cBhvr>
                                      <p:tavLst>
                                        <p:tav tm="0">
                                          <p:val>
                                            <p:strVal val="#ppt_x"/>
                                          </p:val>
                                        </p:tav>
                                        <p:tav tm="100000">
                                          <p:val>
                                            <p:strVal val="#ppt_x"/>
                                          </p:val>
                                        </p:tav>
                                      </p:tavLst>
                                    </p:anim>
                                    <p:anim calcmode="lin" valueType="num">
                                      <p:cBhvr>
                                        <p:cTn id="14" dur="1000" fill="hold"/>
                                        <p:tgtEl>
                                          <p:spTgt spid="146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1469"/>
                                        </p:tgtEl>
                                        <p:attrNameLst>
                                          <p:attrName>style.visibility</p:attrName>
                                        </p:attrNameLst>
                                      </p:cBhvr>
                                      <p:to>
                                        <p:strVal val="visible"/>
                                      </p:to>
                                    </p:set>
                                    <p:anim calcmode="lin" valueType="num">
                                      <p:cBhvr>
                                        <p:cTn id="19" dur="1000" fill="hold"/>
                                        <p:tgtEl>
                                          <p:spTgt spid="1469"/>
                                        </p:tgtEl>
                                        <p:attrNameLst>
                                          <p:attrName>ppt_x</p:attrName>
                                        </p:attrNameLst>
                                      </p:cBhvr>
                                      <p:tavLst>
                                        <p:tav tm="0">
                                          <p:val>
                                            <p:strVal val="#ppt_x"/>
                                          </p:val>
                                        </p:tav>
                                        <p:tav tm="100000">
                                          <p:val>
                                            <p:strVal val="#ppt_x"/>
                                          </p:val>
                                        </p:tav>
                                      </p:tavLst>
                                    </p:anim>
                                    <p:anim calcmode="lin" valueType="num">
                                      <p:cBhvr>
                                        <p:cTn id="20" dur="1000" fill="hold"/>
                                        <p:tgtEl>
                                          <p:spTgt spid="146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1470"/>
                                        </p:tgtEl>
                                        <p:attrNameLst>
                                          <p:attrName>style.visibility</p:attrName>
                                        </p:attrNameLst>
                                      </p:cBhvr>
                                      <p:to>
                                        <p:strVal val="visible"/>
                                      </p:to>
                                    </p:set>
                                    <p:anim calcmode="lin" valueType="num">
                                      <p:cBhvr>
                                        <p:cTn id="25" dur="1000" fill="hold"/>
                                        <p:tgtEl>
                                          <p:spTgt spid="1470"/>
                                        </p:tgtEl>
                                        <p:attrNameLst>
                                          <p:attrName>ppt_x</p:attrName>
                                        </p:attrNameLst>
                                      </p:cBhvr>
                                      <p:tavLst>
                                        <p:tav tm="0">
                                          <p:val>
                                            <p:strVal val="#ppt_x"/>
                                          </p:val>
                                        </p:tav>
                                        <p:tav tm="100000">
                                          <p:val>
                                            <p:strVal val="#ppt_x"/>
                                          </p:val>
                                        </p:tav>
                                      </p:tavLst>
                                    </p:anim>
                                    <p:anim calcmode="lin" valueType="num">
                                      <p:cBhvr>
                                        <p:cTn id="26" dur="1000" fill="hold"/>
                                        <p:tgtEl>
                                          <p:spTgt spid="147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1471"/>
                                        </p:tgtEl>
                                        <p:attrNameLst>
                                          <p:attrName>style.visibility</p:attrName>
                                        </p:attrNameLst>
                                      </p:cBhvr>
                                      <p:to>
                                        <p:strVal val="visible"/>
                                      </p:to>
                                    </p:set>
                                    <p:anim calcmode="lin" valueType="num">
                                      <p:cBhvr>
                                        <p:cTn id="31" dur="1000" fill="hold"/>
                                        <p:tgtEl>
                                          <p:spTgt spid="1471"/>
                                        </p:tgtEl>
                                        <p:attrNameLst>
                                          <p:attrName>ppt_x</p:attrName>
                                        </p:attrNameLst>
                                      </p:cBhvr>
                                      <p:tavLst>
                                        <p:tav tm="0">
                                          <p:val>
                                            <p:strVal val="#ppt_x"/>
                                          </p:val>
                                        </p:tav>
                                        <p:tav tm="100000">
                                          <p:val>
                                            <p:strVal val="#ppt_x"/>
                                          </p:val>
                                        </p:tav>
                                      </p:tavLst>
                                    </p:anim>
                                    <p:anim calcmode="lin" valueType="num">
                                      <p:cBhvr>
                                        <p:cTn id="32" dur="1000" fill="hold"/>
                                        <p:tgtEl>
                                          <p:spTgt spid="14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1" animBg="1" advAuto="0"/>
      <p:bldP spid="1468" grpId="2" animBg="1" advAuto="0"/>
      <p:bldP spid="1469" grpId="3" animBg="1" advAuto="0"/>
      <p:bldP spid="1470" grpId="4" animBg="1" advAuto="0"/>
      <p:bldP spid="1471"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troke Subtypes"/>
          <p:cNvSpPr txBox="1">
            <a:spLocks noGrp="1"/>
          </p:cNvSpPr>
          <p:nvPr>
            <p:ph type="title"/>
          </p:nvPr>
        </p:nvSpPr>
        <p:spPr>
          <a:prstGeom prst="rect">
            <a:avLst/>
          </a:prstGeom>
        </p:spPr>
        <p:txBody>
          <a:bodyPr/>
          <a:lstStyle/>
          <a:p>
            <a:r>
              <a:t>Stroke Subtypes</a:t>
            </a:r>
          </a:p>
        </p:txBody>
      </p:sp>
      <p:sp>
        <p:nvSpPr>
          <p:cNvPr id="129" name="Ischemic stroke…"/>
          <p:cNvSpPr txBox="1">
            <a:spLocks noGrp="1"/>
          </p:cNvSpPr>
          <p:nvPr>
            <p:ph type="body" sz="half" idx="1"/>
          </p:nvPr>
        </p:nvSpPr>
        <p:spPr>
          <a:prstGeom prst="rect">
            <a:avLst/>
          </a:prstGeom>
        </p:spPr>
        <p:txBody>
          <a:bodyPr/>
          <a:lstStyle/>
          <a:p>
            <a:r>
              <a:t>Ischemic stroke</a:t>
            </a:r>
          </a:p>
          <a:p>
            <a:r>
              <a:t>Hemorrhagic stroke</a:t>
            </a:r>
          </a:p>
          <a:p>
            <a:r>
              <a:t>Subarachnoid Hemorrhage</a:t>
            </a:r>
          </a:p>
          <a:p>
            <a:r>
              <a:t>Venous sinus thrombosis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Title"/>
          <p:cNvSpPr txBox="1">
            <a:spLocks noGrp="1"/>
          </p:cNvSpPr>
          <p:nvPr>
            <p:ph type="title"/>
          </p:nvPr>
        </p:nvSpPr>
        <p:spPr>
          <a:prstGeom prst="rect">
            <a:avLst/>
          </a:prstGeom>
        </p:spPr>
        <p:txBody>
          <a:bodyPr/>
          <a:lstStyle/>
          <a:p>
            <a:endParaRPr/>
          </a:p>
        </p:txBody>
      </p:sp>
      <p:pic>
        <p:nvPicPr>
          <p:cNvPr id="1474" name="Arterial Axial.0161.jpg" descr="Arterial Axial.0161.jpg"/>
          <p:cNvPicPr>
            <a:picLocks noChangeAspect="1"/>
          </p:cNvPicPr>
          <p:nvPr/>
        </p:nvPicPr>
        <p:blipFill>
          <a:blip r:embed="rId2"/>
          <a:stretch>
            <a:fillRect/>
          </a:stretch>
        </p:blipFill>
        <p:spPr>
          <a:xfrm>
            <a:off x="7081952" y="3468158"/>
            <a:ext cx="10220096" cy="10220095"/>
          </a:xfrm>
          <a:prstGeom prst="rect">
            <a:avLst/>
          </a:prstGeom>
          <a:ln w="12700">
            <a:miter lim="400000"/>
          </a:ln>
        </p:spPr>
      </p:pic>
      <p:sp>
        <p:nvSpPr>
          <p:cNvPr id="1475" name="Line"/>
          <p:cNvSpPr/>
          <p:nvPr/>
        </p:nvSpPr>
        <p:spPr>
          <a:xfrm>
            <a:off x="9788958" y="9035793"/>
            <a:ext cx="472642" cy="1695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76" name="Line"/>
          <p:cNvSpPr/>
          <p:nvPr/>
        </p:nvSpPr>
        <p:spPr>
          <a:xfrm flipH="1" flipV="1">
            <a:off x="13832416" y="9795933"/>
            <a:ext cx="417427" cy="153108"/>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475"/>
                                        </p:tgtEl>
                                        <p:attrNameLst>
                                          <p:attrName>style.visibility</p:attrName>
                                        </p:attrNameLst>
                                      </p:cBhvr>
                                      <p:to>
                                        <p:strVal val="visible"/>
                                      </p:to>
                                    </p:set>
                                    <p:anim calcmode="lin" valueType="num">
                                      <p:cBhvr>
                                        <p:cTn id="7" dur="1000" fill="hold"/>
                                        <p:tgtEl>
                                          <p:spTgt spid="1475"/>
                                        </p:tgtEl>
                                        <p:attrNameLst>
                                          <p:attrName>ppt_x</p:attrName>
                                        </p:attrNameLst>
                                      </p:cBhvr>
                                      <p:tavLst>
                                        <p:tav tm="0">
                                          <p:val>
                                            <p:strVal val="#ppt_x"/>
                                          </p:val>
                                        </p:tav>
                                        <p:tav tm="100000">
                                          <p:val>
                                            <p:strVal val="#ppt_x"/>
                                          </p:val>
                                        </p:tav>
                                      </p:tavLst>
                                    </p:anim>
                                    <p:anim calcmode="lin" valueType="num">
                                      <p:cBhvr>
                                        <p:cTn id="8" dur="1000" fill="hold"/>
                                        <p:tgtEl>
                                          <p:spTgt spid="147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476"/>
                                        </p:tgtEl>
                                        <p:attrNameLst>
                                          <p:attrName>style.visibility</p:attrName>
                                        </p:attrNameLst>
                                      </p:cBhvr>
                                      <p:to>
                                        <p:strVal val="visible"/>
                                      </p:to>
                                    </p:set>
                                    <p:anim calcmode="lin" valueType="num">
                                      <p:cBhvr>
                                        <p:cTn id="13" dur="1000" fill="hold"/>
                                        <p:tgtEl>
                                          <p:spTgt spid="1476"/>
                                        </p:tgtEl>
                                        <p:attrNameLst>
                                          <p:attrName>ppt_x</p:attrName>
                                        </p:attrNameLst>
                                      </p:cBhvr>
                                      <p:tavLst>
                                        <p:tav tm="0">
                                          <p:val>
                                            <p:strVal val="#ppt_x"/>
                                          </p:val>
                                        </p:tav>
                                        <p:tav tm="100000">
                                          <p:val>
                                            <p:strVal val="#ppt_x"/>
                                          </p:val>
                                        </p:tav>
                                      </p:tavLst>
                                    </p:anim>
                                    <p:anim calcmode="lin" valueType="num">
                                      <p:cBhvr>
                                        <p:cTn id="14" dur="1000" fill="hold"/>
                                        <p:tgtEl>
                                          <p:spTgt spid="14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1" animBg="1" advAuto="0"/>
      <p:bldP spid="1476"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Title"/>
          <p:cNvSpPr txBox="1">
            <a:spLocks noGrp="1"/>
          </p:cNvSpPr>
          <p:nvPr>
            <p:ph type="title"/>
          </p:nvPr>
        </p:nvSpPr>
        <p:spPr>
          <a:prstGeom prst="rect">
            <a:avLst/>
          </a:prstGeom>
        </p:spPr>
        <p:txBody>
          <a:bodyPr/>
          <a:lstStyle/>
          <a:p>
            <a:endParaRPr/>
          </a:p>
        </p:txBody>
      </p:sp>
      <p:pic>
        <p:nvPicPr>
          <p:cNvPr id="1479" name="Arterial Axial.0267.jpg" descr="Arterial Axial.0267.jpg"/>
          <p:cNvPicPr>
            <a:picLocks noChangeAspect="1"/>
          </p:cNvPicPr>
          <p:nvPr/>
        </p:nvPicPr>
        <p:blipFill>
          <a:blip r:embed="rId2"/>
          <a:stretch>
            <a:fillRect/>
          </a:stretch>
        </p:blipFill>
        <p:spPr>
          <a:xfrm>
            <a:off x="7605093" y="3545654"/>
            <a:ext cx="9923663" cy="9923663"/>
          </a:xfrm>
          <a:prstGeom prst="rect">
            <a:avLst/>
          </a:prstGeom>
          <a:ln w="12700">
            <a:miter lim="400000"/>
          </a:ln>
        </p:spPr>
      </p:pic>
      <p:sp>
        <p:nvSpPr>
          <p:cNvPr id="1480" name="Line"/>
          <p:cNvSpPr/>
          <p:nvPr/>
        </p:nvSpPr>
        <p:spPr>
          <a:xfrm flipH="1" flipV="1">
            <a:off x="11915167" y="8414971"/>
            <a:ext cx="551596" cy="190203"/>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1" name="Line"/>
          <p:cNvSpPr/>
          <p:nvPr/>
        </p:nvSpPr>
        <p:spPr>
          <a:xfrm flipH="1">
            <a:off x="10398471" y="8791609"/>
            <a:ext cx="445667"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2" name="Line"/>
          <p:cNvSpPr/>
          <p:nvPr/>
        </p:nvSpPr>
        <p:spPr>
          <a:xfrm flipH="1">
            <a:off x="10252801" y="10048418"/>
            <a:ext cx="441320" cy="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3" name="Line"/>
          <p:cNvSpPr/>
          <p:nvPr/>
        </p:nvSpPr>
        <p:spPr>
          <a:xfrm flipH="1">
            <a:off x="13543884" y="7487742"/>
            <a:ext cx="445667"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4" name="Line"/>
          <p:cNvSpPr/>
          <p:nvPr/>
        </p:nvSpPr>
        <p:spPr>
          <a:xfrm flipH="1">
            <a:off x="14898125" y="7312546"/>
            <a:ext cx="445667"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5" name="Line"/>
          <p:cNvSpPr/>
          <p:nvPr/>
        </p:nvSpPr>
        <p:spPr>
          <a:xfrm flipH="1">
            <a:off x="15402792" y="8260813"/>
            <a:ext cx="445667" cy="207691"/>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486" name="Line"/>
          <p:cNvSpPr/>
          <p:nvPr/>
        </p:nvSpPr>
        <p:spPr>
          <a:xfrm flipH="1" flipV="1">
            <a:off x="15527523" y="9743409"/>
            <a:ext cx="561083" cy="166540"/>
          </a:xfrm>
          <a:prstGeom prst="line">
            <a:avLst/>
          </a:prstGeom>
          <a:ln w="127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480"/>
                                        </p:tgtEl>
                                        <p:attrNameLst>
                                          <p:attrName>style.visibility</p:attrName>
                                        </p:attrNameLst>
                                      </p:cBhvr>
                                      <p:to>
                                        <p:strVal val="visible"/>
                                      </p:to>
                                    </p:set>
                                    <p:anim calcmode="lin" valueType="num">
                                      <p:cBhvr>
                                        <p:cTn id="7" dur="1000" fill="hold"/>
                                        <p:tgtEl>
                                          <p:spTgt spid="1480"/>
                                        </p:tgtEl>
                                        <p:attrNameLst>
                                          <p:attrName>ppt_x</p:attrName>
                                        </p:attrNameLst>
                                      </p:cBhvr>
                                      <p:tavLst>
                                        <p:tav tm="0">
                                          <p:val>
                                            <p:strVal val="#ppt_x"/>
                                          </p:val>
                                        </p:tav>
                                        <p:tav tm="100000">
                                          <p:val>
                                            <p:strVal val="#ppt_x"/>
                                          </p:val>
                                        </p:tav>
                                      </p:tavLst>
                                    </p:anim>
                                    <p:anim calcmode="lin" valueType="num">
                                      <p:cBhvr>
                                        <p:cTn id="8" dur="1000" fill="hold"/>
                                        <p:tgtEl>
                                          <p:spTgt spid="148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481"/>
                                        </p:tgtEl>
                                        <p:attrNameLst>
                                          <p:attrName>style.visibility</p:attrName>
                                        </p:attrNameLst>
                                      </p:cBhvr>
                                      <p:to>
                                        <p:strVal val="visible"/>
                                      </p:to>
                                    </p:set>
                                    <p:anim calcmode="lin" valueType="num">
                                      <p:cBhvr>
                                        <p:cTn id="13" dur="1000" fill="hold"/>
                                        <p:tgtEl>
                                          <p:spTgt spid="1481"/>
                                        </p:tgtEl>
                                        <p:attrNameLst>
                                          <p:attrName>ppt_x</p:attrName>
                                        </p:attrNameLst>
                                      </p:cBhvr>
                                      <p:tavLst>
                                        <p:tav tm="0">
                                          <p:val>
                                            <p:strVal val="#ppt_x"/>
                                          </p:val>
                                        </p:tav>
                                        <p:tav tm="100000">
                                          <p:val>
                                            <p:strVal val="#ppt_x"/>
                                          </p:val>
                                        </p:tav>
                                      </p:tavLst>
                                    </p:anim>
                                    <p:anim calcmode="lin" valueType="num">
                                      <p:cBhvr>
                                        <p:cTn id="14" dur="1000" fill="hold"/>
                                        <p:tgtEl>
                                          <p:spTgt spid="148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1482"/>
                                        </p:tgtEl>
                                        <p:attrNameLst>
                                          <p:attrName>style.visibility</p:attrName>
                                        </p:attrNameLst>
                                      </p:cBhvr>
                                      <p:to>
                                        <p:strVal val="visible"/>
                                      </p:to>
                                    </p:set>
                                    <p:anim calcmode="lin" valueType="num">
                                      <p:cBhvr>
                                        <p:cTn id="19" dur="1000" fill="hold"/>
                                        <p:tgtEl>
                                          <p:spTgt spid="1482"/>
                                        </p:tgtEl>
                                        <p:attrNameLst>
                                          <p:attrName>ppt_x</p:attrName>
                                        </p:attrNameLst>
                                      </p:cBhvr>
                                      <p:tavLst>
                                        <p:tav tm="0">
                                          <p:val>
                                            <p:strVal val="#ppt_x"/>
                                          </p:val>
                                        </p:tav>
                                        <p:tav tm="100000">
                                          <p:val>
                                            <p:strVal val="#ppt_x"/>
                                          </p:val>
                                        </p:tav>
                                      </p:tavLst>
                                    </p:anim>
                                    <p:anim calcmode="lin" valueType="num">
                                      <p:cBhvr>
                                        <p:cTn id="20" dur="1000" fill="hold"/>
                                        <p:tgtEl>
                                          <p:spTgt spid="148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1483"/>
                                        </p:tgtEl>
                                        <p:attrNameLst>
                                          <p:attrName>style.visibility</p:attrName>
                                        </p:attrNameLst>
                                      </p:cBhvr>
                                      <p:to>
                                        <p:strVal val="visible"/>
                                      </p:to>
                                    </p:set>
                                    <p:anim calcmode="lin" valueType="num">
                                      <p:cBhvr>
                                        <p:cTn id="25" dur="1000" fill="hold"/>
                                        <p:tgtEl>
                                          <p:spTgt spid="1483"/>
                                        </p:tgtEl>
                                        <p:attrNameLst>
                                          <p:attrName>ppt_x</p:attrName>
                                        </p:attrNameLst>
                                      </p:cBhvr>
                                      <p:tavLst>
                                        <p:tav tm="0">
                                          <p:val>
                                            <p:strVal val="#ppt_x"/>
                                          </p:val>
                                        </p:tav>
                                        <p:tav tm="100000">
                                          <p:val>
                                            <p:strVal val="#ppt_x"/>
                                          </p:val>
                                        </p:tav>
                                      </p:tavLst>
                                    </p:anim>
                                    <p:anim calcmode="lin" valueType="num">
                                      <p:cBhvr>
                                        <p:cTn id="26" dur="1000" fill="hold"/>
                                        <p:tgtEl>
                                          <p:spTgt spid="148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1484"/>
                                        </p:tgtEl>
                                        <p:attrNameLst>
                                          <p:attrName>style.visibility</p:attrName>
                                        </p:attrNameLst>
                                      </p:cBhvr>
                                      <p:to>
                                        <p:strVal val="visible"/>
                                      </p:to>
                                    </p:set>
                                    <p:anim calcmode="lin" valueType="num">
                                      <p:cBhvr>
                                        <p:cTn id="31" dur="1000" fill="hold"/>
                                        <p:tgtEl>
                                          <p:spTgt spid="1484"/>
                                        </p:tgtEl>
                                        <p:attrNameLst>
                                          <p:attrName>ppt_x</p:attrName>
                                        </p:attrNameLst>
                                      </p:cBhvr>
                                      <p:tavLst>
                                        <p:tav tm="0">
                                          <p:val>
                                            <p:strVal val="#ppt_x"/>
                                          </p:val>
                                        </p:tav>
                                        <p:tav tm="100000">
                                          <p:val>
                                            <p:strVal val="#ppt_x"/>
                                          </p:val>
                                        </p:tav>
                                      </p:tavLst>
                                    </p:anim>
                                    <p:anim calcmode="lin" valueType="num">
                                      <p:cBhvr>
                                        <p:cTn id="32" dur="1000" fill="hold"/>
                                        <p:tgtEl>
                                          <p:spTgt spid="148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6" nodeType="clickEffect">
                                  <p:stCondLst>
                                    <p:cond delay="0"/>
                                  </p:stCondLst>
                                  <p:iterate>
                                    <p:tmAbs val="0"/>
                                  </p:iterate>
                                  <p:childTnLst>
                                    <p:set>
                                      <p:cBhvr>
                                        <p:cTn id="36" fill="hold"/>
                                        <p:tgtEl>
                                          <p:spTgt spid="1485"/>
                                        </p:tgtEl>
                                        <p:attrNameLst>
                                          <p:attrName>style.visibility</p:attrName>
                                        </p:attrNameLst>
                                      </p:cBhvr>
                                      <p:to>
                                        <p:strVal val="visible"/>
                                      </p:to>
                                    </p:set>
                                    <p:anim calcmode="lin" valueType="num">
                                      <p:cBhvr>
                                        <p:cTn id="37" dur="1000" fill="hold"/>
                                        <p:tgtEl>
                                          <p:spTgt spid="1485"/>
                                        </p:tgtEl>
                                        <p:attrNameLst>
                                          <p:attrName>ppt_x</p:attrName>
                                        </p:attrNameLst>
                                      </p:cBhvr>
                                      <p:tavLst>
                                        <p:tav tm="0">
                                          <p:val>
                                            <p:strVal val="#ppt_x"/>
                                          </p:val>
                                        </p:tav>
                                        <p:tav tm="100000">
                                          <p:val>
                                            <p:strVal val="#ppt_x"/>
                                          </p:val>
                                        </p:tav>
                                      </p:tavLst>
                                    </p:anim>
                                    <p:anim calcmode="lin" valueType="num">
                                      <p:cBhvr>
                                        <p:cTn id="38" dur="1000" fill="hold"/>
                                        <p:tgtEl>
                                          <p:spTgt spid="148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7" nodeType="clickEffect">
                                  <p:stCondLst>
                                    <p:cond delay="0"/>
                                  </p:stCondLst>
                                  <p:iterate>
                                    <p:tmAbs val="0"/>
                                  </p:iterate>
                                  <p:childTnLst>
                                    <p:set>
                                      <p:cBhvr>
                                        <p:cTn id="42" fill="hold"/>
                                        <p:tgtEl>
                                          <p:spTgt spid="1486"/>
                                        </p:tgtEl>
                                        <p:attrNameLst>
                                          <p:attrName>style.visibility</p:attrName>
                                        </p:attrNameLst>
                                      </p:cBhvr>
                                      <p:to>
                                        <p:strVal val="visible"/>
                                      </p:to>
                                    </p:set>
                                    <p:anim calcmode="lin" valueType="num">
                                      <p:cBhvr>
                                        <p:cTn id="43" dur="1000" fill="hold"/>
                                        <p:tgtEl>
                                          <p:spTgt spid="1486"/>
                                        </p:tgtEl>
                                        <p:attrNameLst>
                                          <p:attrName>ppt_x</p:attrName>
                                        </p:attrNameLst>
                                      </p:cBhvr>
                                      <p:tavLst>
                                        <p:tav tm="0">
                                          <p:val>
                                            <p:strVal val="#ppt_x"/>
                                          </p:val>
                                        </p:tav>
                                        <p:tav tm="100000">
                                          <p:val>
                                            <p:strVal val="#ppt_x"/>
                                          </p:val>
                                        </p:tav>
                                      </p:tavLst>
                                    </p:anim>
                                    <p:anim calcmode="lin" valueType="num">
                                      <p:cBhvr>
                                        <p:cTn id="44" dur="1000" fill="hold"/>
                                        <p:tgtEl>
                                          <p:spTgt spid="14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0" grpId="1" animBg="1" advAuto="0"/>
      <p:bldP spid="1481" grpId="2" animBg="1" advAuto="0"/>
      <p:bldP spid="1482" grpId="3" animBg="1" advAuto="0"/>
      <p:bldP spid="1483" grpId="4" animBg="1" advAuto="0"/>
      <p:bldP spid="1484" grpId="5" animBg="1" advAuto="0"/>
      <p:bldP spid="1485" grpId="6" animBg="1" advAuto="0"/>
      <p:bldP spid="1486" grpId="7"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Big MCA syndromes"/>
          <p:cNvSpPr txBox="1">
            <a:spLocks noGrp="1"/>
          </p:cNvSpPr>
          <p:nvPr>
            <p:ph type="title"/>
          </p:nvPr>
        </p:nvSpPr>
        <p:spPr>
          <a:xfrm>
            <a:off x="4155281" y="732233"/>
            <a:ext cx="16073438" cy="2678909"/>
          </a:xfrm>
          <a:prstGeom prst="rect">
            <a:avLst/>
          </a:prstGeom>
        </p:spPr>
        <p:txBody>
          <a:bodyPr/>
          <a:lstStyle/>
          <a:p>
            <a:r>
              <a:t>Big MCA syndromes</a:t>
            </a:r>
          </a:p>
        </p:txBody>
      </p:sp>
      <p:pic>
        <p:nvPicPr>
          <p:cNvPr id="1489" name="image3.jpeg" descr="image3.jpeg"/>
          <p:cNvPicPr>
            <a:picLocks noChangeAspect="1"/>
          </p:cNvPicPr>
          <p:nvPr/>
        </p:nvPicPr>
        <p:blipFill>
          <a:blip r:embed="rId2"/>
          <a:srcRect l="10392" t="24153" r="8868" b="19292"/>
          <a:stretch>
            <a:fillRect/>
          </a:stretch>
        </p:blipFill>
        <p:spPr>
          <a:xfrm>
            <a:off x="3890334" y="3528881"/>
            <a:ext cx="14264019" cy="9991265"/>
          </a:xfrm>
          <a:prstGeom prst="rect">
            <a:avLst/>
          </a:prstGeom>
          <a:ln w="12700">
            <a:miter lim="400000"/>
          </a:ln>
        </p:spPr>
      </p:pic>
      <p:sp>
        <p:nvSpPr>
          <p:cNvPr id="1490" name="Line"/>
          <p:cNvSpPr/>
          <p:nvPr/>
        </p:nvSpPr>
        <p:spPr>
          <a:xfrm flipH="1" flipV="1">
            <a:off x="13868400" y="8928099"/>
            <a:ext cx="533105" cy="533105"/>
          </a:xfrm>
          <a:prstGeom prst="line">
            <a:avLst/>
          </a:prstGeom>
          <a:ln w="50800">
            <a:solidFill>
              <a:schemeClr val="accent3"/>
            </a:solidFill>
            <a:miter lim="400000"/>
            <a:tailEnd type="triangle"/>
          </a:ln>
        </p:spPr>
        <p:txBody>
          <a:bodyPr lIns="45718" tIns="45718" rIns="45718" bIns="45718"/>
          <a:lstStyle/>
          <a:p>
            <a:endParaRPr/>
          </a:p>
        </p:txBody>
      </p:sp>
      <p:sp>
        <p:nvSpPr>
          <p:cNvPr id="1491" name="Line"/>
          <p:cNvSpPr/>
          <p:nvPr/>
        </p:nvSpPr>
        <p:spPr>
          <a:xfrm flipH="1" flipV="1">
            <a:off x="12788898" y="8559799"/>
            <a:ext cx="533107" cy="533105"/>
          </a:xfrm>
          <a:prstGeom prst="line">
            <a:avLst/>
          </a:prstGeom>
          <a:ln w="50800">
            <a:solidFill>
              <a:schemeClr val="accent3"/>
            </a:solidFill>
            <a:miter lim="400000"/>
            <a:tailEnd type="triangle"/>
          </a:ln>
        </p:spPr>
        <p:txBody>
          <a:bodyPr lIns="45718" tIns="45718" rIns="45718" bIns="45718"/>
          <a:lstStyle/>
          <a:p>
            <a:endParaRPr/>
          </a:p>
        </p:txBody>
      </p:sp>
      <p:sp>
        <p:nvSpPr>
          <p:cNvPr id="1492" name="Line"/>
          <p:cNvSpPr/>
          <p:nvPr/>
        </p:nvSpPr>
        <p:spPr>
          <a:xfrm>
            <a:off x="13449297" y="7584999"/>
            <a:ext cx="2" cy="708103"/>
          </a:xfrm>
          <a:prstGeom prst="line">
            <a:avLst/>
          </a:prstGeom>
          <a:ln w="50800">
            <a:solidFill>
              <a:schemeClr val="accent3"/>
            </a:solidFill>
            <a:miter lim="400000"/>
            <a:tailEnd type="triangle"/>
          </a:ln>
        </p:spPr>
        <p:txBody>
          <a:bodyPr lIns="45718" tIns="45718" rIns="45718" bIns="45718"/>
          <a:lstStyle/>
          <a:p>
            <a:endParaRPr/>
          </a:p>
        </p:txBody>
      </p:sp>
      <p:sp>
        <p:nvSpPr>
          <p:cNvPr id="1493" name="Line"/>
          <p:cNvSpPr/>
          <p:nvPr/>
        </p:nvSpPr>
        <p:spPr>
          <a:xfrm flipH="1" flipV="1">
            <a:off x="14173199" y="8249012"/>
            <a:ext cx="533105" cy="533107"/>
          </a:xfrm>
          <a:prstGeom prst="line">
            <a:avLst/>
          </a:prstGeom>
          <a:ln w="50800">
            <a:solidFill>
              <a:schemeClr val="accent3"/>
            </a:solidFill>
            <a:miter lim="400000"/>
            <a:tailEnd type="triangle"/>
          </a:ln>
        </p:spPr>
        <p:txBody>
          <a:bodyPr lIns="45718" tIns="45718" rIns="45718" bIns="45718"/>
          <a:lstStyle/>
          <a:p>
            <a:endParaRPr/>
          </a:p>
        </p:txBody>
      </p:sp>
      <p:sp>
        <p:nvSpPr>
          <p:cNvPr id="1494" name="Line"/>
          <p:cNvSpPr/>
          <p:nvPr/>
        </p:nvSpPr>
        <p:spPr>
          <a:xfrm flipH="1" flipV="1">
            <a:off x="12014198" y="9080499"/>
            <a:ext cx="533107" cy="533105"/>
          </a:xfrm>
          <a:prstGeom prst="line">
            <a:avLst/>
          </a:prstGeom>
          <a:ln w="50800">
            <a:solidFill>
              <a:schemeClr val="accent3"/>
            </a:solidFill>
            <a:miter lim="400000"/>
            <a:tailEnd type="triangle"/>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90"/>
                                        </p:tgtEl>
                                        <p:attrNameLst>
                                          <p:attrName>style.visibility</p:attrName>
                                        </p:attrNameLst>
                                      </p:cBhvr>
                                      <p:to>
                                        <p:strVal val="visible"/>
                                      </p:to>
                                    </p:set>
                                    <p:anim calcmode="lin" valueType="num">
                                      <p:cBhvr>
                                        <p:cTn id="7" dur="750" fill="hold"/>
                                        <p:tgtEl>
                                          <p:spTgt spid="1490"/>
                                        </p:tgtEl>
                                        <p:attrNameLst>
                                          <p:attrName>ppt_w</p:attrName>
                                        </p:attrNameLst>
                                      </p:cBhvr>
                                      <p:tavLst>
                                        <p:tav tm="0">
                                          <p:val>
                                            <p:fltVal val="0"/>
                                          </p:val>
                                        </p:tav>
                                        <p:tav tm="100000">
                                          <p:val>
                                            <p:strVal val="#ppt_w"/>
                                          </p:val>
                                        </p:tav>
                                      </p:tavLst>
                                    </p:anim>
                                    <p:anim calcmode="lin" valueType="num">
                                      <p:cBhvr>
                                        <p:cTn id="8" dur="750" fill="hold"/>
                                        <p:tgtEl>
                                          <p:spTgt spid="14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491"/>
                                        </p:tgtEl>
                                        <p:attrNameLst>
                                          <p:attrName>style.visibility</p:attrName>
                                        </p:attrNameLst>
                                      </p:cBhvr>
                                      <p:to>
                                        <p:strVal val="visible"/>
                                      </p:to>
                                    </p:set>
                                    <p:anim calcmode="lin" valueType="num">
                                      <p:cBhvr>
                                        <p:cTn id="13" dur="750" fill="hold"/>
                                        <p:tgtEl>
                                          <p:spTgt spid="1491"/>
                                        </p:tgtEl>
                                        <p:attrNameLst>
                                          <p:attrName>ppt_w</p:attrName>
                                        </p:attrNameLst>
                                      </p:cBhvr>
                                      <p:tavLst>
                                        <p:tav tm="0">
                                          <p:val>
                                            <p:fltVal val="0"/>
                                          </p:val>
                                        </p:tav>
                                        <p:tav tm="100000">
                                          <p:val>
                                            <p:strVal val="#ppt_w"/>
                                          </p:val>
                                        </p:tav>
                                      </p:tavLst>
                                    </p:anim>
                                    <p:anim calcmode="lin" valueType="num">
                                      <p:cBhvr>
                                        <p:cTn id="14" dur="750" fill="hold"/>
                                        <p:tgtEl>
                                          <p:spTgt spid="149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492"/>
                                        </p:tgtEl>
                                        <p:attrNameLst>
                                          <p:attrName>style.visibility</p:attrName>
                                        </p:attrNameLst>
                                      </p:cBhvr>
                                      <p:to>
                                        <p:strVal val="visible"/>
                                      </p:to>
                                    </p:set>
                                    <p:anim calcmode="lin" valueType="num">
                                      <p:cBhvr>
                                        <p:cTn id="19" dur="750" fill="hold"/>
                                        <p:tgtEl>
                                          <p:spTgt spid="1492"/>
                                        </p:tgtEl>
                                        <p:attrNameLst>
                                          <p:attrName>ppt_w</p:attrName>
                                        </p:attrNameLst>
                                      </p:cBhvr>
                                      <p:tavLst>
                                        <p:tav tm="0">
                                          <p:val>
                                            <p:fltVal val="0"/>
                                          </p:val>
                                        </p:tav>
                                        <p:tav tm="100000">
                                          <p:val>
                                            <p:strVal val="#ppt_w"/>
                                          </p:val>
                                        </p:tav>
                                      </p:tavLst>
                                    </p:anim>
                                    <p:anim calcmode="lin" valueType="num">
                                      <p:cBhvr>
                                        <p:cTn id="20" dur="750" fill="hold"/>
                                        <p:tgtEl>
                                          <p:spTgt spid="149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1493"/>
                                        </p:tgtEl>
                                        <p:attrNameLst>
                                          <p:attrName>style.visibility</p:attrName>
                                        </p:attrNameLst>
                                      </p:cBhvr>
                                      <p:to>
                                        <p:strVal val="visible"/>
                                      </p:to>
                                    </p:set>
                                    <p:anim calcmode="lin" valueType="num">
                                      <p:cBhvr>
                                        <p:cTn id="25" dur="750" fill="hold"/>
                                        <p:tgtEl>
                                          <p:spTgt spid="1493"/>
                                        </p:tgtEl>
                                        <p:attrNameLst>
                                          <p:attrName>ppt_w</p:attrName>
                                        </p:attrNameLst>
                                      </p:cBhvr>
                                      <p:tavLst>
                                        <p:tav tm="0">
                                          <p:val>
                                            <p:fltVal val="0"/>
                                          </p:val>
                                        </p:tav>
                                        <p:tav tm="100000">
                                          <p:val>
                                            <p:strVal val="#ppt_w"/>
                                          </p:val>
                                        </p:tav>
                                      </p:tavLst>
                                    </p:anim>
                                    <p:anim calcmode="lin" valueType="num">
                                      <p:cBhvr>
                                        <p:cTn id="26" dur="750" fill="hold"/>
                                        <p:tgtEl>
                                          <p:spTgt spid="149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1494"/>
                                        </p:tgtEl>
                                        <p:attrNameLst>
                                          <p:attrName>style.visibility</p:attrName>
                                        </p:attrNameLst>
                                      </p:cBhvr>
                                      <p:to>
                                        <p:strVal val="visible"/>
                                      </p:to>
                                    </p:set>
                                    <p:anim calcmode="lin" valueType="num">
                                      <p:cBhvr>
                                        <p:cTn id="31" dur="750" fill="hold"/>
                                        <p:tgtEl>
                                          <p:spTgt spid="1494"/>
                                        </p:tgtEl>
                                        <p:attrNameLst>
                                          <p:attrName>ppt_w</p:attrName>
                                        </p:attrNameLst>
                                      </p:cBhvr>
                                      <p:tavLst>
                                        <p:tav tm="0">
                                          <p:val>
                                            <p:fltVal val="0"/>
                                          </p:val>
                                        </p:tav>
                                        <p:tav tm="100000">
                                          <p:val>
                                            <p:strVal val="#ppt_w"/>
                                          </p:val>
                                        </p:tav>
                                      </p:tavLst>
                                    </p:anim>
                                    <p:anim calcmode="lin" valueType="num">
                                      <p:cBhvr>
                                        <p:cTn id="32" dur="750" fill="hold"/>
                                        <p:tgtEl>
                                          <p:spTgt spid="14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 grpId="1" animBg="1" advAuto="0"/>
      <p:bldP spid="1491" grpId="2" animBg="1" advAuto="0"/>
      <p:bldP spid="1492" grpId="3" animBg="1" advAuto="0"/>
      <p:bldP spid="1493" grpId="4" animBg="1" advAuto="0"/>
      <p:bldP spid="1494" grpId="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Big MCA syndromes"/>
          <p:cNvSpPr txBox="1">
            <a:spLocks noGrp="1"/>
          </p:cNvSpPr>
          <p:nvPr>
            <p:ph type="title"/>
          </p:nvPr>
        </p:nvSpPr>
        <p:spPr>
          <a:xfrm>
            <a:off x="4155281" y="732233"/>
            <a:ext cx="16073438" cy="2678909"/>
          </a:xfrm>
          <a:prstGeom prst="rect">
            <a:avLst/>
          </a:prstGeom>
        </p:spPr>
        <p:txBody>
          <a:bodyPr/>
          <a:lstStyle/>
          <a:p>
            <a:r>
              <a:t>Big MCA syndromes</a:t>
            </a:r>
          </a:p>
        </p:txBody>
      </p:sp>
      <p:pic>
        <p:nvPicPr>
          <p:cNvPr id="1497" name="image4.jpeg" descr="image4.jpeg"/>
          <p:cNvPicPr>
            <a:picLocks noChangeAspect="1"/>
          </p:cNvPicPr>
          <p:nvPr/>
        </p:nvPicPr>
        <p:blipFill>
          <a:blip r:embed="rId2"/>
          <a:stretch>
            <a:fillRect/>
          </a:stretch>
        </p:blipFill>
        <p:spPr>
          <a:xfrm>
            <a:off x="638307" y="3135781"/>
            <a:ext cx="6800371" cy="8495212"/>
          </a:xfrm>
          <a:prstGeom prst="rect">
            <a:avLst/>
          </a:prstGeom>
          <a:ln w="12700">
            <a:miter lim="400000"/>
          </a:ln>
        </p:spPr>
      </p:pic>
      <p:pic>
        <p:nvPicPr>
          <p:cNvPr id="1498" name="image5.jpeg" descr="image5.jpeg"/>
          <p:cNvPicPr>
            <a:picLocks noChangeAspect="1"/>
          </p:cNvPicPr>
          <p:nvPr/>
        </p:nvPicPr>
        <p:blipFill>
          <a:blip r:embed="rId3"/>
          <a:stretch>
            <a:fillRect/>
          </a:stretch>
        </p:blipFill>
        <p:spPr>
          <a:xfrm>
            <a:off x="7444727" y="3145129"/>
            <a:ext cx="6785405" cy="8476517"/>
          </a:xfrm>
          <a:prstGeom prst="rect">
            <a:avLst/>
          </a:prstGeom>
          <a:ln w="12700">
            <a:miter lim="400000"/>
          </a:ln>
        </p:spPr>
      </p:pic>
      <p:pic>
        <p:nvPicPr>
          <p:cNvPr id="1499" name="image6.jpeg" descr="image6.jpeg"/>
          <p:cNvPicPr>
            <a:picLocks noChangeAspect="1"/>
          </p:cNvPicPr>
          <p:nvPr/>
        </p:nvPicPr>
        <p:blipFill>
          <a:blip r:embed="rId4"/>
          <a:stretch>
            <a:fillRect/>
          </a:stretch>
        </p:blipFill>
        <p:spPr>
          <a:xfrm>
            <a:off x="14219367" y="3145129"/>
            <a:ext cx="6779816" cy="8476517"/>
          </a:xfrm>
          <a:prstGeom prst="rect">
            <a:avLst/>
          </a:prstGeom>
          <a:ln w="12700">
            <a:miter lim="400000"/>
          </a:ln>
        </p:spPr>
      </p:pic>
      <p:sp>
        <p:nvSpPr>
          <p:cNvPr id="1500" name="Shape"/>
          <p:cNvSpPr/>
          <p:nvPr/>
        </p:nvSpPr>
        <p:spPr>
          <a:xfrm>
            <a:off x="4251919" y="4991446"/>
            <a:ext cx="2069786" cy="5227775"/>
          </a:xfrm>
          <a:custGeom>
            <a:avLst/>
            <a:gdLst/>
            <a:ahLst/>
            <a:cxnLst>
              <a:cxn ang="0">
                <a:pos x="wd2" y="hd2"/>
              </a:cxn>
              <a:cxn ang="5400000">
                <a:pos x="wd2" y="hd2"/>
              </a:cxn>
              <a:cxn ang="10800000">
                <a:pos x="wd2" y="hd2"/>
              </a:cxn>
              <a:cxn ang="16200000">
                <a:pos x="wd2" y="hd2"/>
              </a:cxn>
            </a:cxnLst>
            <a:rect l="0" t="0" r="r" b="b"/>
            <a:pathLst>
              <a:path w="21600" h="21600" extrusionOk="0">
                <a:moveTo>
                  <a:pt x="2768" y="0"/>
                </a:moveTo>
                <a:lnTo>
                  <a:pt x="3357" y="2870"/>
                </a:lnTo>
                <a:lnTo>
                  <a:pt x="3293" y="5642"/>
                </a:lnTo>
                <a:lnTo>
                  <a:pt x="4241" y="6399"/>
                </a:lnTo>
                <a:lnTo>
                  <a:pt x="3190" y="7425"/>
                </a:lnTo>
                <a:lnTo>
                  <a:pt x="1584" y="8789"/>
                </a:lnTo>
                <a:lnTo>
                  <a:pt x="0" y="9971"/>
                </a:lnTo>
                <a:lnTo>
                  <a:pt x="1834" y="11191"/>
                </a:lnTo>
                <a:lnTo>
                  <a:pt x="5513" y="11399"/>
                </a:lnTo>
                <a:lnTo>
                  <a:pt x="6928" y="12766"/>
                </a:lnTo>
                <a:lnTo>
                  <a:pt x="9560" y="13612"/>
                </a:lnTo>
                <a:lnTo>
                  <a:pt x="10317" y="15300"/>
                </a:lnTo>
                <a:lnTo>
                  <a:pt x="10317" y="16562"/>
                </a:lnTo>
                <a:lnTo>
                  <a:pt x="9236" y="17761"/>
                </a:lnTo>
                <a:lnTo>
                  <a:pt x="8941" y="19908"/>
                </a:lnTo>
                <a:lnTo>
                  <a:pt x="9830" y="20404"/>
                </a:lnTo>
                <a:lnTo>
                  <a:pt x="13008" y="21275"/>
                </a:lnTo>
                <a:lnTo>
                  <a:pt x="14850" y="21600"/>
                </a:lnTo>
                <a:lnTo>
                  <a:pt x="18358" y="19097"/>
                </a:lnTo>
                <a:lnTo>
                  <a:pt x="20716" y="17098"/>
                </a:lnTo>
                <a:lnTo>
                  <a:pt x="21600" y="14606"/>
                </a:lnTo>
                <a:lnTo>
                  <a:pt x="20844" y="10994"/>
                </a:lnTo>
                <a:lnTo>
                  <a:pt x="18157" y="8141"/>
                </a:lnTo>
                <a:lnTo>
                  <a:pt x="16845" y="6480"/>
                </a:lnTo>
                <a:lnTo>
                  <a:pt x="14580" y="4833"/>
                </a:lnTo>
                <a:lnTo>
                  <a:pt x="14679" y="3133"/>
                </a:lnTo>
                <a:lnTo>
                  <a:pt x="14187" y="1550"/>
                </a:lnTo>
                <a:lnTo>
                  <a:pt x="11171" y="758"/>
                </a:lnTo>
                <a:lnTo>
                  <a:pt x="7010" y="291"/>
                </a:lnTo>
                <a:lnTo>
                  <a:pt x="2768" y="0"/>
                </a:lnTo>
                <a:close/>
              </a:path>
            </a:pathLst>
          </a:custGeom>
          <a:solidFill>
            <a:schemeClr val="accent5">
              <a:satOff val="-8385"/>
              <a:lumOff val="-10980"/>
              <a:alpha val="76466"/>
            </a:schemeClr>
          </a:solidFill>
          <a:ln w="12700">
            <a:miter lim="400000"/>
          </a:ln>
        </p:spPr>
        <p:txBody>
          <a:bodyPr lIns="71436" tIns="71436" rIns="71436" bIns="71436" anchor="ctr"/>
          <a:lstStyle/>
          <a:p>
            <a:pPr>
              <a:defRPr sz="5600">
                <a:solidFill>
                  <a:srgbClr val="FFFFFF"/>
                </a:solidFill>
              </a:defRPr>
            </a:pPr>
            <a:endParaRPr/>
          </a:p>
        </p:txBody>
      </p:sp>
      <p:sp>
        <p:nvSpPr>
          <p:cNvPr id="1501" name="Shape"/>
          <p:cNvSpPr/>
          <p:nvPr/>
        </p:nvSpPr>
        <p:spPr>
          <a:xfrm>
            <a:off x="11032190" y="4769499"/>
            <a:ext cx="2069785" cy="5227775"/>
          </a:xfrm>
          <a:custGeom>
            <a:avLst/>
            <a:gdLst/>
            <a:ahLst/>
            <a:cxnLst>
              <a:cxn ang="0">
                <a:pos x="wd2" y="hd2"/>
              </a:cxn>
              <a:cxn ang="5400000">
                <a:pos x="wd2" y="hd2"/>
              </a:cxn>
              <a:cxn ang="10800000">
                <a:pos x="wd2" y="hd2"/>
              </a:cxn>
              <a:cxn ang="16200000">
                <a:pos x="wd2" y="hd2"/>
              </a:cxn>
            </a:cxnLst>
            <a:rect l="0" t="0" r="r" b="b"/>
            <a:pathLst>
              <a:path w="21600" h="21600" extrusionOk="0">
                <a:moveTo>
                  <a:pt x="2768" y="0"/>
                </a:moveTo>
                <a:lnTo>
                  <a:pt x="3357" y="2870"/>
                </a:lnTo>
                <a:lnTo>
                  <a:pt x="3293" y="5642"/>
                </a:lnTo>
                <a:lnTo>
                  <a:pt x="4241" y="6399"/>
                </a:lnTo>
                <a:lnTo>
                  <a:pt x="3190" y="7425"/>
                </a:lnTo>
                <a:lnTo>
                  <a:pt x="1584" y="8789"/>
                </a:lnTo>
                <a:lnTo>
                  <a:pt x="0" y="9971"/>
                </a:lnTo>
                <a:lnTo>
                  <a:pt x="1834" y="11191"/>
                </a:lnTo>
                <a:lnTo>
                  <a:pt x="5513" y="11399"/>
                </a:lnTo>
                <a:lnTo>
                  <a:pt x="6928" y="12766"/>
                </a:lnTo>
                <a:lnTo>
                  <a:pt x="9560" y="13612"/>
                </a:lnTo>
                <a:lnTo>
                  <a:pt x="10317" y="15300"/>
                </a:lnTo>
                <a:lnTo>
                  <a:pt x="10317" y="16562"/>
                </a:lnTo>
                <a:lnTo>
                  <a:pt x="9236" y="17761"/>
                </a:lnTo>
                <a:lnTo>
                  <a:pt x="8941" y="19908"/>
                </a:lnTo>
                <a:lnTo>
                  <a:pt x="9830" y="20404"/>
                </a:lnTo>
                <a:lnTo>
                  <a:pt x="13008" y="21275"/>
                </a:lnTo>
                <a:lnTo>
                  <a:pt x="14850" y="21600"/>
                </a:lnTo>
                <a:lnTo>
                  <a:pt x="18358" y="19097"/>
                </a:lnTo>
                <a:lnTo>
                  <a:pt x="20716" y="17098"/>
                </a:lnTo>
                <a:lnTo>
                  <a:pt x="21600" y="14606"/>
                </a:lnTo>
                <a:lnTo>
                  <a:pt x="20844" y="10994"/>
                </a:lnTo>
                <a:lnTo>
                  <a:pt x="18157" y="8141"/>
                </a:lnTo>
                <a:lnTo>
                  <a:pt x="16845" y="6480"/>
                </a:lnTo>
                <a:lnTo>
                  <a:pt x="14580" y="4833"/>
                </a:lnTo>
                <a:lnTo>
                  <a:pt x="14679" y="3133"/>
                </a:lnTo>
                <a:lnTo>
                  <a:pt x="14187" y="1550"/>
                </a:lnTo>
                <a:lnTo>
                  <a:pt x="11171" y="758"/>
                </a:lnTo>
                <a:lnTo>
                  <a:pt x="7010" y="291"/>
                </a:lnTo>
                <a:lnTo>
                  <a:pt x="2768" y="0"/>
                </a:lnTo>
                <a:close/>
              </a:path>
            </a:pathLst>
          </a:custGeom>
          <a:solidFill>
            <a:schemeClr val="accent5">
              <a:satOff val="-8385"/>
              <a:lumOff val="-10980"/>
              <a:alpha val="75163"/>
            </a:schemeClr>
          </a:solidFill>
          <a:ln w="12700">
            <a:miter lim="400000"/>
          </a:ln>
        </p:spPr>
        <p:txBody>
          <a:bodyPr lIns="71436" tIns="71436" rIns="71436" bIns="71436" anchor="ctr"/>
          <a:lstStyle/>
          <a:p>
            <a:pPr>
              <a:defRPr sz="5600">
                <a:solidFill>
                  <a:srgbClr val="FFFFFF"/>
                </a:solidFill>
              </a:defRPr>
            </a:pPr>
            <a:endParaRPr/>
          </a:p>
        </p:txBody>
      </p:sp>
      <p:sp>
        <p:nvSpPr>
          <p:cNvPr id="1502" name="Shape"/>
          <p:cNvSpPr/>
          <p:nvPr/>
        </p:nvSpPr>
        <p:spPr>
          <a:xfrm>
            <a:off x="17817222" y="4785221"/>
            <a:ext cx="1763845" cy="3266567"/>
          </a:xfrm>
          <a:custGeom>
            <a:avLst/>
            <a:gdLst/>
            <a:ahLst/>
            <a:cxnLst>
              <a:cxn ang="0">
                <a:pos x="wd2" y="hd2"/>
              </a:cxn>
              <a:cxn ang="5400000">
                <a:pos x="wd2" y="hd2"/>
              </a:cxn>
              <a:cxn ang="10800000">
                <a:pos x="wd2" y="hd2"/>
              </a:cxn>
              <a:cxn ang="16200000">
                <a:pos x="wd2" y="hd2"/>
              </a:cxn>
            </a:cxnLst>
            <a:rect l="0" t="0" r="r" b="b"/>
            <a:pathLst>
              <a:path w="21600" h="21600" extrusionOk="0">
                <a:moveTo>
                  <a:pt x="4379" y="0"/>
                </a:moveTo>
                <a:lnTo>
                  <a:pt x="4223" y="4539"/>
                </a:lnTo>
                <a:lnTo>
                  <a:pt x="5433" y="8788"/>
                </a:lnTo>
                <a:lnTo>
                  <a:pt x="5385" y="10972"/>
                </a:lnTo>
                <a:lnTo>
                  <a:pt x="2549" y="13990"/>
                </a:lnTo>
                <a:lnTo>
                  <a:pt x="0" y="14884"/>
                </a:lnTo>
                <a:lnTo>
                  <a:pt x="3383" y="17440"/>
                </a:lnTo>
                <a:lnTo>
                  <a:pt x="7713" y="16951"/>
                </a:lnTo>
                <a:lnTo>
                  <a:pt x="8860" y="18924"/>
                </a:lnTo>
                <a:lnTo>
                  <a:pt x="13505" y="21282"/>
                </a:lnTo>
                <a:lnTo>
                  <a:pt x="17988" y="21600"/>
                </a:lnTo>
                <a:lnTo>
                  <a:pt x="21215" y="19809"/>
                </a:lnTo>
                <a:lnTo>
                  <a:pt x="21377" y="16255"/>
                </a:lnTo>
                <a:lnTo>
                  <a:pt x="20790" y="11771"/>
                </a:lnTo>
                <a:lnTo>
                  <a:pt x="21600" y="7880"/>
                </a:lnTo>
                <a:lnTo>
                  <a:pt x="18521" y="4570"/>
                </a:lnTo>
                <a:lnTo>
                  <a:pt x="15726" y="2451"/>
                </a:lnTo>
                <a:lnTo>
                  <a:pt x="10621" y="534"/>
                </a:lnTo>
                <a:lnTo>
                  <a:pt x="4379" y="0"/>
                </a:lnTo>
                <a:close/>
              </a:path>
            </a:pathLst>
          </a:custGeom>
          <a:solidFill>
            <a:schemeClr val="accent5">
              <a:satOff val="-8385"/>
              <a:lumOff val="-10980"/>
              <a:alpha val="74860"/>
            </a:schemeClr>
          </a:solidFill>
          <a:ln>
            <a:solidFill>
              <a:srgbClr val="C05251">
                <a:alpha val="74860"/>
              </a:srgbClr>
            </a:solidFill>
          </a:ln>
        </p:spPr>
        <p:txBody>
          <a:bodyPr lIns="71436" tIns="71436" rIns="71436" bIns="71436" anchor="ctr"/>
          <a:lstStyle/>
          <a:p>
            <a:pPr>
              <a:defRPr>
                <a:solidFill>
                  <a:srgbClr val="002951"/>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00"/>
                                        </p:tgtEl>
                                        <p:attrNameLst>
                                          <p:attrName>style.visibility</p:attrName>
                                        </p:attrNameLst>
                                      </p:cBhvr>
                                      <p:to>
                                        <p:strVal val="visible"/>
                                      </p:to>
                                    </p:set>
                                    <p:animEffect transition="in" filter="box(out)">
                                      <p:cBhvr>
                                        <p:cTn id="7" dur="1000"/>
                                        <p:tgtEl>
                                          <p:spTgt spid="15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501"/>
                                        </p:tgtEl>
                                        <p:attrNameLst>
                                          <p:attrName>style.visibility</p:attrName>
                                        </p:attrNameLst>
                                      </p:cBhvr>
                                      <p:to>
                                        <p:strVal val="visible"/>
                                      </p:to>
                                    </p:set>
                                    <p:animEffect transition="in" filter="box(out)">
                                      <p:cBhvr>
                                        <p:cTn id="12" dur="1000"/>
                                        <p:tgtEl>
                                          <p:spTgt spid="15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502"/>
                                        </p:tgtEl>
                                        <p:attrNameLst>
                                          <p:attrName>style.visibility</p:attrName>
                                        </p:attrNameLst>
                                      </p:cBhvr>
                                      <p:to>
                                        <p:strVal val="visible"/>
                                      </p:to>
                                    </p:set>
                                    <p:animEffect transition="in" filter="box(out)">
                                      <p:cBhvr>
                                        <p:cTn id="17" dur="1500"/>
                                        <p:tgtEl>
                                          <p:spTgt spid="1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0" grpId="1" animBg="1" advAuto="0"/>
      <p:bldP spid="1501" grpId="2" animBg="1" advAuto="0"/>
      <p:bldP spid="1502"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 name="MCA syndrome"/>
          <p:cNvSpPr txBox="1">
            <a:spLocks noGrp="1"/>
          </p:cNvSpPr>
          <p:nvPr>
            <p:ph type="title"/>
          </p:nvPr>
        </p:nvSpPr>
        <p:spPr>
          <a:xfrm>
            <a:off x="4155281" y="732233"/>
            <a:ext cx="16073438" cy="2678909"/>
          </a:xfrm>
          <a:prstGeom prst="rect">
            <a:avLst/>
          </a:prstGeom>
        </p:spPr>
        <p:txBody>
          <a:bodyPr/>
          <a:lstStyle/>
          <a:p>
            <a:r>
              <a:t>MCA syndrome</a:t>
            </a:r>
          </a:p>
        </p:txBody>
      </p:sp>
      <p:pic>
        <p:nvPicPr>
          <p:cNvPr id="1505" name="image7.jpeg" descr="image7.jpeg"/>
          <p:cNvPicPr>
            <a:picLocks noChangeAspect="1"/>
          </p:cNvPicPr>
          <p:nvPr/>
        </p:nvPicPr>
        <p:blipFill>
          <a:blip r:embed="rId2"/>
          <a:stretch>
            <a:fillRect/>
          </a:stretch>
        </p:blipFill>
        <p:spPr>
          <a:xfrm>
            <a:off x="15024230" y="3013499"/>
            <a:ext cx="9438161" cy="9438162"/>
          </a:xfrm>
          <a:prstGeom prst="rect">
            <a:avLst/>
          </a:prstGeom>
          <a:ln w="12700">
            <a:miter lim="400000"/>
          </a:ln>
        </p:spPr>
      </p:pic>
      <p:pic>
        <p:nvPicPr>
          <p:cNvPr id="1506" name="image8.jpeg" descr="image8.jpeg"/>
          <p:cNvPicPr>
            <a:picLocks noChangeAspect="1"/>
          </p:cNvPicPr>
          <p:nvPr/>
        </p:nvPicPr>
        <p:blipFill>
          <a:blip r:embed="rId3"/>
          <a:stretch>
            <a:fillRect/>
          </a:stretch>
        </p:blipFill>
        <p:spPr>
          <a:xfrm>
            <a:off x="7533775" y="3009576"/>
            <a:ext cx="7555249" cy="9446006"/>
          </a:xfrm>
          <a:prstGeom prst="rect">
            <a:avLst/>
          </a:prstGeom>
          <a:ln w="12700">
            <a:miter lim="400000"/>
          </a:ln>
        </p:spPr>
      </p:pic>
      <p:pic>
        <p:nvPicPr>
          <p:cNvPr id="1507" name="image4.jpeg" descr="image4.jpeg"/>
          <p:cNvPicPr>
            <a:picLocks noChangeAspect="1"/>
          </p:cNvPicPr>
          <p:nvPr/>
        </p:nvPicPr>
        <p:blipFill>
          <a:blip r:embed="rId4"/>
          <a:stretch>
            <a:fillRect/>
          </a:stretch>
        </p:blipFill>
        <p:spPr>
          <a:xfrm>
            <a:off x="25253" y="3013468"/>
            <a:ext cx="7555250" cy="9438224"/>
          </a:xfrm>
          <a:prstGeom prst="rect">
            <a:avLst/>
          </a:prstGeom>
          <a:ln w="12700">
            <a:miter lim="400000"/>
          </a:ln>
        </p:spPr>
      </p:pic>
      <p:sp>
        <p:nvSpPr>
          <p:cNvPr id="1508" name="Shape"/>
          <p:cNvSpPr/>
          <p:nvPr/>
        </p:nvSpPr>
        <p:spPr>
          <a:xfrm>
            <a:off x="3763007" y="4735152"/>
            <a:ext cx="2550960" cy="5994857"/>
          </a:xfrm>
          <a:custGeom>
            <a:avLst/>
            <a:gdLst/>
            <a:ahLst/>
            <a:cxnLst>
              <a:cxn ang="0">
                <a:pos x="wd2" y="hd2"/>
              </a:cxn>
              <a:cxn ang="5400000">
                <a:pos x="wd2" y="hd2"/>
              </a:cxn>
              <a:cxn ang="10800000">
                <a:pos x="wd2" y="hd2"/>
              </a:cxn>
              <a:cxn ang="16200000">
                <a:pos x="wd2" y="hd2"/>
              </a:cxn>
            </a:cxnLst>
            <a:rect l="0" t="0" r="r" b="b"/>
            <a:pathLst>
              <a:path w="21600" h="21600" extrusionOk="0">
                <a:moveTo>
                  <a:pt x="626" y="9178"/>
                </a:moveTo>
                <a:lnTo>
                  <a:pt x="908" y="6622"/>
                </a:lnTo>
                <a:lnTo>
                  <a:pt x="0" y="2729"/>
                </a:lnTo>
                <a:lnTo>
                  <a:pt x="940" y="0"/>
                </a:lnTo>
                <a:lnTo>
                  <a:pt x="6304" y="603"/>
                </a:lnTo>
                <a:lnTo>
                  <a:pt x="12918" y="1801"/>
                </a:lnTo>
                <a:lnTo>
                  <a:pt x="15644" y="3830"/>
                </a:lnTo>
                <a:lnTo>
                  <a:pt x="16960" y="7036"/>
                </a:lnTo>
                <a:lnTo>
                  <a:pt x="19969" y="10194"/>
                </a:lnTo>
                <a:lnTo>
                  <a:pt x="21600" y="13388"/>
                </a:lnTo>
                <a:lnTo>
                  <a:pt x="21600" y="15734"/>
                </a:lnTo>
                <a:lnTo>
                  <a:pt x="20472" y="18140"/>
                </a:lnTo>
                <a:lnTo>
                  <a:pt x="18841" y="20822"/>
                </a:lnTo>
                <a:lnTo>
                  <a:pt x="15297" y="21600"/>
                </a:lnTo>
                <a:lnTo>
                  <a:pt x="12472" y="20623"/>
                </a:lnTo>
                <a:lnTo>
                  <a:pt x="10747" y="18330"/>
                </a:lnTo>
                <a:lnTo>
                  <a:pt x="10747" y="17440"/>
                </a:lnTo>
                <a:lnTo>
                  <a:pt x="11217" y="15334"/>
                </a:lnTo>
                <a:lnTo>
                  <a:pt x="8237" y="13253"/>
                </a:lnTo>
                <a:lnTo>
                  <a:pt x="6733" y="11812"/>
                </a:lnTo>
                <a:lnTo>
                  <a:pt x="5069" y="10772"/>
                </a:lnTo>
                <a:lnTo>
                  <a:pt x="2808" y="9592"/>
                </a:lnTo>
                <a:lnTo>
                  <a:pt x="626" y="9178"/>
                </a:lnTo>
                <a:close/>
              </a:path>
            </a:pathLst>
          </a:custGeom>
          <a:blipFill>
            <a:blip r:embed="rId5">
              <a:alphaModFix amt="42717"/>
            </a:blip>
          </a:blipFill>
          <a:ln w="12700">
            <a:miter lim="400000"/>
          </a:ln>
        </p:spPr>
        <p:txBody>
          <a:bodyPr lIns="71436" tIns="71436" rIns="71436" bIns="71436" anchor="ctr"/>
          <a:lstStyle/>
          <a:p>
            <a:pPr>
              <a:defRPr sz="5600">
                <a:solidFill>
                  <a:srgbClr val="FFFFFF"/>
                </a:solidFill>
              </a:defRPr>
            </a:pPr>
            <a:endParaRPr/>
          </a:p>
        </p:txBody>
      </p:sp>
      <p:sp>
        <p:nvSpPr>
          <p:cNvPr id="1509" name="Shape"/>
          <p:cNvSpPr/>
          <p:nvPr/>
        </p:nvSpPr>
        <p:spPr>
          <a:xfrm>
            <a:off x="17242085" y="4731055"/>
            <a:ext cx="5151624" cy="3979844"/>
          </a:xfrm>
          <a:custGeom>
            <a:avLst/>
            <a:gdLst/>
            <a:ahLst/>
            <a:cxnLst>
              <a:cxn ang="0">
                <a:pos x="wd2" y="hd2"/>
              </a:cxn>
              <a:cxn ang="5400000">
                <a:pos x="wd2" y="hd2"/>
              </a:cxn>
              <a:cxn ang="10800000">
                <a:pos x="wd2" y="hd2"/>
              </a:cxn>
              <a:cxn ang="16200000">
                <a:pos x="wd2" y="hd2"/>
              </a:cxn>
            </a:cxnLst>
            <a:rect l="0" t="0" r="r" b="b"/>
            <a:pathLst>
              <a:path w="21600" h="21600" extrusionOk="0">
                <a:moveTo>
                  <a:pt x="0" y="11345"/>
                </a:moveTo>
                <a:lnTo>
                  <a:pt x="764" y="8249"/>
                </a:lnTo>
                <a:lnTo>
                  <a:pt x="3659" y="4533"/>
                </a:lnTo>
                <a:lnTo>
                  <a:pt x="7188" y="1716"/>
                </a:lnTo>
                <a:lnTo>
                  <a:pt x="11688" y="796"/>
                </a:lnTo>
                <a:lnTo>
                  <a:pt x="15320" y="0"/>
                </a:lnTo>
                <a:lnTo>
                  <a:pt x="18545" y="805"/>
                </a:lnTo>
                <a:lnTo>
                  <a:pt x="20809" y="2883"/>
                </a:lnTo>
                <a:lnTo>
                  <a:pt x="21600" y="4602"/>
                </a:lnTo>
                <a:lnTo>
                  <a:pt x="20599" y="6356"/>
                </a:lnTo>
                <a:lnTo>
                  <a:pt x="19427" y="7751"/>
                </a:lnTo>
                <a:lnTo>
                  <a:pt x="19018" y="10079"/>
                </a:lnTo>
                <a:lnTo>
                  <a:pt x="17913" y="12531"/>
                </a:lnTo>
                <a:lnTo>
                  <a:pt x="15387" y="14535"/>
                </a:lnTo>
                <a:lnTo>
                  <a:pt x="13687" y="15948"/>
                </a:lnTo>
                <a:lnTo>
                  <a:pt x="11041" y="17415"/>
                </a:lnTo>
                <a:lnTo>
                  <a:pt x="9158" y="19205"/>
                </a:lnTo>
                <a:lnTo>
                  <a:pt x="6286" y="21600"/>
                </a:lnTo>
                <a:lnTo>
                  <a:pt x="4496" y="19505"/>
                </a:lnTo>
                <a:lnTo>
                  <a:pt x="4614" y="17464"/>
                </a:lnTo>
                <a:lnTo>
                  <a:pt x="4352" y="15729"/>
                </a:lnTo>
                <a:lnTo>
                  <a:pt x="1679" y="15246"/>
                </a:lnTo>
                <a:lnTo>
                  <a:pt x="521" y="14618"/>
                </a:lnTo>
                <a:lnTo>
                  <a:pt x="230" y="12451"/>
                </a:lnTo>
                <a:lnTo>
                  <a:pt x="0" y="11345"/>
                </a:lnTo>
                <a:close/>
              </a:path>
            </a:pathLst>
          </a:custGeom>
          <a:blipFill>
            <a:blip r:embed="rId5">
              <a:alphaModFix amt="51215"/>
            </a:blip>
          </a:blipFill>
          <a:ln w="12700">
            <a:miter lim="400000"/>
          </a:ln>
        </p:spPr>
        <p:txBody>
          <a:bodyPr lIns="71436" tIns="71436" rIns="71436" bIns="71436" anchor="ctr"/>
          <a:lstStyle/>
          <a:p>
            <a:pPr>
              <a:defRPr sz="5600">
                <a:solidFill>
                  <a:srgbClr val="FFFFFF"/>
                </a:solidFill>
              </a:defRPr>
            </a:pPr>
            <a:endParaRPr/>
          </a:p>
        </p:txBody>
      </p:sp>
      <p:sp>
        <p:nvSpPr>
          <p:cNvPr id="1510" name="Shape"/>
          <p:cNvSpPr/>
          <p:nvPr/>
        </p:nvSpPr>
        <p:spPr>
          <a:xfrm>
            <a:off x="11933524" y="4656682"/>
            <a:ext cx="1901405" cy="3477313"/>
          </a:xfrm>
          <a:custGeom>
            <a:avLst/>
            <a:gdLst/>
            <a:ahLst/>
            <a:cxnLst>
              <a:cxn ang="0">
                <a:pos x="wd2" y="hd2"/>
              </a:cxn>
              <a:cxn ang="5400000">
                <a:pos x="wd2" y="hd2"/>
              </a:cxn>
              <a:cxn ang="10800000">
                <a:pos x="wd2" y="hd2"/>
              </a:cxn>
              <a:cxn ang="16200000">
                <a:pos x="wd2" y="hd2"/>
              </a:cxn>
            </a:cxnLst>
            <a:rect l="0" t="0" r="r" b="b"/>
            <a:pathLst>
              <a:path w="21510" h="21600" extrusionOk="0">
                <a:moveTo>
                  <a:pt x="1543" y="0"/>
                </a:moveTo>
                <a:cubicBezTo>
                  <a:pt x="663" y="1049"/>
                  <a:pt x="149" y="2180"/>
                  <a:pt x="28" y="3334"/>
                </a:cubicBezTo>
                <a:cubicBezTo>
                  <a:pt x="-90" y="4462"/>
                  <a:pt x="170" y="5592"/>
                  <a:pt x="795" y="6668"/>
                </a:cubicBezTo>
                <a:lnTo>
                  <a:pt x="1886" y="9353"/>
                </a:lnTo>
                <a:lnTo>
                  <a:pt x="4626" y="10829"/>
                </a:lnTo>
                <a:lnTo>
                  <a:pt x="5924" y="14363"/>
                </a:lnTo>
                <a:lnTo>
                  <a:pt x="7371" y="16822"/>
                </a:lnTo>
                <a:lnTo>
                  <a:pt x="12204" y="18682"/>
                </a:lnTo>
                <a:lnTo>
                  <a:pt x="14792" y="20836"/>
                </a:lnTo>
                <a:lnTo>
                  <a:pt x="17680" y="21600"/>
                </a:lnTo>
                <a:lnTo>
                  <a:pt x="21460" y="20504"/>
                </a:lnTo>
                <a:lnTo>
                  <a:pt x="21510" y="17497"/>
                </a:lnTo>
                <a:lnTo>
                  <a:pt x="20063" y="14987"/>
                </a:lnTo>
                <a:lnTo>
                  <a:pt x="20761" y="11853"/>
                </a:lnTo>
                <a:lnTo>
                  <a:pt x="20063" y="8733"/>
                </a:lnTo>
                <a:lnTo>
                  <a:pt x="17568" y="5777"/>
                </a:lnTo>
                <a:lnTo>
                  <a:pt x="13683" y="3404"/>
                </a:lnTo>
                <a:lnTo>
                  <a:pt x="8650" y="1185"/>
                </a:lnTo>
                <a:lnTo>
                  <a:pt x="5413" y="174"/>
                </a:lnTo>
                <a:lnTo>
                  <a:pt x="1543" y="0"/>
                </a:lnTo>
                <a:close/>
              </a:path>
            </a:pathLst>
          </a:custGeom>
          <a:solidFill>
            <a:schemeClr val="accent5">
              <a:alpha val="23743"/>
            </a:schemeClr>
          </a:solidFill>
          <a:ln w="25400">
            <a:solidFill>
              <a:srgbClr val="3D3E3F">
                <a:alpha val="23743"/>
              </a:srgbClr>
            </a:solidFill>
            <a:miter lim="400000"/>
          </a:ln>
        </p:spPr>
        <p:txBody>
          <a:bodyPr lIns="71436" tIns="71436" rIns="71436" bIns="71436" anchor="ctr"/>
          <a:lstStyle/>
          <a:p>
            <a:pPr>
              <a:defRPr sz="56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08"/>
                                        </p:tgtEl>
                                        <p:attrNameLst>
                                          <p:attrName>style.visibility</p:attrName>
                                        </p:attrNameLst>
                                      </p:cBhvr>
                                      <p:to>
                                        <p:strVal val="visible"/>
                                      </p:to>
                                    </p:set>
                                    <p:animEffect transition="in" filter="box(out)">
                                      <p:cBhvr>
                                        <p:cTn id="7" dur="1000"/>
                                        <p:tgtEl>
                                          <p:spTgt spid="15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510"/>
                                        </p:tgtEl>
                                        <p:attrNameLst>
                                          <p:attrName>style.visibility</p:attrName>
                                        </p:attrNameLst>
                                      </p:cBhvr>
                                      <p:to>
                                        <p:strVal val="visible"/>
                                      </p:to>
                                    </p:set>
                                    <p:animEffect transition="in" filter="box(out)">
                                      <p:cBhvr>
                                        <p:cTn id="12" dur="1000"/>
                                        <p:tgtEl>
                                          <p:spTgt spid="15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509"/>
                                        </p:tgtEl>
                                        <p:attrNameLst>
                                          <p:attrName>style.visibility</p:attrName>
                                        </p:attrNameLst>
                                      </p:cBhvr>
                                      <p:to>
                                        <p:strVal val="visible"/>
                                      </p:to>
                                    </p:set>
                                    <p:animEffect transition="in" filter="box(out)">
                                      <p:cBhvr>
                                        <p:cTn id="17" dur="1000"/>
                                        <p:tgtEl>
                                          <p:spTgt spid="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8" grpId="1" animBg="1" advAuto="0"/>
      <p:bldP spid="1509" grpId="3" animBg="1" advAuto="0"/>
      <p:bldP spid="1510"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MCA Syndrome"/>
          <p:cNvSpPr txBox="1">
            <a:spLocks noGrp="1"/>
          </p:cNvSpPr>
          <p:nvPr>
            <p:ph type="title"/>
          </p:nvPr>
        </p:nvSpPr>
        <p:spPr>
          <a:xfrm>
            <a:off x="4155281" y="732233"/>
            <a:ext cx="16073438" cy="2678909"/>
          </a:xfrm>
          <a:prstGeom prst="rect">
            <a:avLst/>
          </a:prstGeom>
        </p:spPr>
        <p:txBody>
          <a:bodyPr/>
          <a:lstStyle/>
          <a:p>
            <a:r>
              <a:t>MCA Syndrome</a:t>
            </a:r>
          </a:p>
        </p:txBody>
      </p:sp>
      <p:pic>
        <p:nvPicPr>
          <p:cNvPr id="1513" name="image7.jpeg" descr="image7.jpeg"/>
          <p:cNvPicPr>
            <a:picLocks noChangeAspect="1"/>
          </p:cNvPicPr>
          <p:nvPr/>
        </p:nvPicPr>
        <p:blipFill>
          <a:blip r:embed="rId2"/>
          <a:stretch>
            <a:fillRect/>
          </a:stretch>
        </p:blipFill>
        <p:spPr>
          <a:xfrm>
            <a:off x="605169" y="2903216"/>
            <a:ext cx="10309953" cy="10309952"/>
          </a:xfrm>
          <a:prstGeom prst="rect">
            <a:avLst/>
          </a:prstGeom>
          <a:ln w="12700">
            <a:miter lim="400000"/>
          </a:ln>
        </p:spPr>
      </p:pic>
      <p:sp>
        <p:nvSpPr>
          <p:cNvPr id="1514" name="Contralateral Gaze palsy"/>
          <p:cNvSpPr txBox="1"/>
          <p:nvPr/>
        </p:nvSpPr>
        <p:spPr>
          <a:xfrm>
            <a:off x="14088770" y="4592768"/>
            <a:ext cx="5998753"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Gaze palsy</a:t>
            </a:r>
          </a:p>
        </p:txBody>
      </p:sp>
      <p:sp>
        <p:nvSpPr>
          <p:cNvPr id="1515" name="Aphasia"/>
          <p:cNvSpPr txBox="1"/>
          <p:nvPr/>
        </p:nvSpPr>
        <p:spPr>
          <a:xfrm>
            <a:off x="16317894" y="10106703"/>
            <a:ext cx="2116237"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Aphasia</a:t>
            </a:r>
          </a:p>
        </p:txBody>
      </p:sp>
      <p:sp>
        <p:nvSpPr>
          <p:cNvPr id="1516" name="Homonymous hemianopia"/>
          <p:cNvSpPr txBox="1"/>
          <p:nvPr/>
        </p:nvSpPr>
        <p:spPr>
          <a:xfrm>
            <a:off x="13835223" y="8658221"/>
            <a:ext cx="6505848"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Homonymous hemianopia</a:t>
            </a:r>
          </a:p>
        </p:txBody>
      </p:sp>
      <p:sp>
        <p:nvSpPr>
          <p:cNvPr id="1517" name="Spacial neglect (extinction)"/>
          <p:cNvSpPr txBox="1"/>
          <p:nvPr/>
        </p:nvSpPr>
        <p:spPr>
          <a:xfrm>
            <a:off x="13847724" y="7349736"/>
            <a:ext cx="6480845"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Spacial neglect (extinction)</a:t>
            </a:r>
          </a:p>
        </p:txBody>
      </p:sp>
      <p:sp>
        <p:nvSpPr>
          <p:cNvPr id="1518" name="Contralateral hemiparesis"/>
          <p:cNvSpPr txBox="1"/>
          <p:nvPr/>
        </p:nvSpPr>
        <p:spPr>
          <a:xfrm>
            <a:off x="13964275" y="6041250"/>
            <a:ext cx="6247743"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hemiparesis</a:t>
            </a:r>
          </a:p>
        </p:txBody>
      </p:sp>
      <p:sp>
        <p:nvSpPr>
          <p:cNvPr id="1519" name="Shape"/>
          <p:cNvSpPr/>
          <p:nvPr/>
        </p:nvSpPr>
        <p:spPr>
          <a:xfrm>
            <a:off x="3001152" y="4947187"/>
            <a:ext cx="5743364" cy="3900735"/>
          </a:xfrm>
          <a:custGeom>
            <a:avLst/>
            <a:gdLst/>
            <a:ahLst/>
            <a:cxnLst>
              <a:cxn ang="0">
                <a:pos x="wd2" y="hd2"/>
              </a:cxn>
              <a:cxn ang="5400000">
                <a:pos x="wd2" y="hd2"/>
              </a:cxn>
              <a:cxn ang="10800000">
                <a:pos x="wd2" y="hd2"/>
              </a:cxn>
              <a:cxn ang="16200000">
                <a:pos x="wd2" y="hd2"/>
              </a:cxn>
            </a:cxnLst>
            <a:rect l="0" t="0" r="r" b="b"/>
            <a:pathLst>
              <a:path w="21600" h="21600" extrusionOk="0">
                <a:moveTo>
                  <a:pt x="0" y="11345"/>
                </a:moveTo>
                <a:lnTo>
                  <a:pt x="764" y="8249"/>
                </a:lnTo>
                <a:lnTo>
                  <a:pt x="3659" y="4533"/>
                </a:lnTo>
                <a:lnTo>
                  <a:pt x="7188" y="1716"/>
                </a:lnTo>
                <a:lnTo>
                  <a:pt x="11688" y="796"/>
                </a:lnTo>
                <a:lnTo>
                  <a:pt x="15320" y="0"/>
                </a:lnTo>
                <a:lnTo>
                  <a:pt x="18545" y="805"/>
                </a:lnTo>
                <a:lnTo>
                  <a:pt x="20809" y="2883"/>
                </a:lnTo>
                <a:lnTo>
                  <a:pt x="21600" y="4602"/>
                </a:lnTo>
                <a:lnTo>
                  <a:pt x="20599" y="6356"/>
                </a:lnTo>
                <a:lnTo>
                  <a:pt x="19427" y="7751"/>
                </a:lnTo>
                <a:lnTo>
                  <a:pt x="19018" y="10079"/>
                </a:lnTo>
                <a:lnTo>
                  <a:pt x="17913" y="12531"/>
                </a:lnTo>
                <a:lnTo>
                  <a:pt x="15387" y="14535"/>
                </a:lnTo>
                <a:lnTo>
                  <a:pt x="13687" y="15948"/>
                </a:lnTo>
                <a:lnTo>
                  <a:pt x="11041" y="17415"/>
                </a:lnTo>
                <a:lnTo>
                  <a:pt x="9158" y="19205"/>
                </a:lnTo>
                <a:lnTo>
                  <a:pt x="6286" y="21600"/>
                </a:lnTo>
                <a:lnTo>
                  <a:pt x="4496" y="19505"/>
                </a:lnTo>
                <a:lnTo>
                  <a:pt x="4614" y="17464"/>
                </a:lnTo>
                <a:lnTo>
                  <a:pt x="4352" y="15729"/>
                </a:lnTo>
                <a:lnTo>
                  <a:pt x="1679" y="15246"/>
                </a:lnTo>
                <a:lnTo>
                  <a:pt x="521" y="14618"/>
                </a:lnTo>
                <a:lnTo>
                  <a:pt x="230" y="12451"/>
                </a:lnTo>
                <a:lnTo>
                  <a:pt x="0" y="11345"/>
                </a:lnTo>
                <a:close/>
              </a:path>
            </a:pathLst>
          </a:custGeom>
          <a:solidFill>
            <a:schemeClr val="accent5">
              <a:satOff val="-8385"/>
              <a:lumOff val="-10980"/>
              <a:alpha val="75248"/>
            </a:schemeClr>
          </a:solidFill>
          <a:ln w="12700">
            <a:miter lim="400000"/>
          </a:ln>
        </p:spPr>
        <p:txBody>
          <a:bodyPr lIns="71436" tIns="71436" rIns="71436" bIns="71436" anchor="ctr"/>
          <a:lstStyle/>
          <a:p>
            <a:pPr>
              <a:defRPr sz="5600">
                <a:solidFill>
                  <a:srgbClr val="FFFFFF"/>
                </a:solidFill>
              </a:defRPr>
            </a:pPr>
            <a:endParaRPr/>
          </a:p>
        </p:txBody>
      </p:sp>
      <p:sp>
        <p:nvSpPr>
          <p:cNvPr id="1520" name="Line"/>
          <p:cNvSpPr/>
          <p:nvPr/>
        </p:nvSpPr>
        <p:spPr>
          <a:xfrm flipH="1">
            <a:off x="8830733" y="5347470"/>
            <a:ext cx="626022" cy="626021"/>
          </a:xfrm>
          <a:prstGeom prst="line">
            <a:avLst/>
          </a:prstGeom>
          <a:ln w="50800">
            <a:solidFill>
              <a:schemeClr val="accent3"/>
            </a:solidFill>
            <a:miter lim="400000"/>
            <a:tailEnd type="triangle"/>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5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15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lt">
                                    <p:tmAbs val="100"/>
                                  </p:iterate>
                                  <p:childTnLst>
                                    <p:set>
                                      <p:cBhvr>
                                        <p:cTn id="18" fill="hold"/>
                                        <p:tgtEl>
                                          <p:spTgt spid="15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type="lt">
                                    <p:tmAbs val="100"/>
                                  </p:iterate>
                                  <p:childTnLst>
                                    <p:set>
                                      <p:cBhvr>
                                        <p:cTn id="22" fill="hold"/>
                                        <p:tgtEl>
                                          <p:spTgt spid="1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6" nodeType="clickEffect">
                                  <p:stCondLst>
                                    <p:cond delay="0"/>
                                  </p:stCondLst>
                                  <p:iterate>
                                    <p:tmAbs val="0"/>
                                  </p:iterate>
                                  <p:childTnLst>
                                    <p:set>
                                      <p:cBhvr>
                                        <p:cTn id="26" fill="hold"/>
                                        <p:tgtEl>
                                          <p:spTgt spid="1519"/>
                                        </p:tgtEl>
                                        <p:attrNameLst>
                                          <p:attrName>style.visibility</p:attrName>
                                        </p:attrNameLst>
                                      </p:cBhvr>
                                      <p:to>
                                        <p:strVal val="visible"/>
                                      </p:to>
                                    </p:set>
                                    <p:animEffect transition="in" filter="box(out)">
                                      <p:cBhvr>
                                        <p:cTn id="27" dur="1000"/>
                                        <p:tgtEl>
                                          <p:spTgt spid="15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7" nodeType="clickEffect">
                                  <p:stCondLst>
                                    <p:cond delay="0"/>
                                  </p:stCondLst>
                                  <p:iterate>
                                    <p:tmAbs val="0"/>
                                  </p:iterate>
                                  <p:childTnLst>
                                    <p:set>
                                      <p:cBhvr>
                                        <p:cTn id="31" fill="hold"/>
                                        <p:tgtEl>
                                          <p:spTgt spid="1520"/>
                                        </p:tgtEl>
                                        <p:attrNameLst>
                                          <p:attrName>style.visibility</p:attrName>
                                        </p:attrNameLst>
                                      </p:cBhvr>
                                      <p:to>
                                        <p:strVal val="visible"/>
                                      </p:to>
                                    </p:set>
                                    <p:animEffect transition="in" filter="dissolve">
                                      <p:cBhvr>
                                        <p:cTn id="32" dur="1500"/>
                                        <p:tgtEl>
                                          <p:spTgt spid="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 grpId="1" animBg="1" advAuto="0"/>
      <p:bldP spid="1515" grpId="5" animBg="1" advAuto="0"/>
      <p:bldP spid="1516" grpId="4" animBg="1" advAuto="0"/>
      <p:bldP spid="1517" grpId="3" animBg="1" advAuto="0"/>
      <p:bldP spid="1518" grpId="2" animBg="1" advAuto="0"/>
      <p:bldP spid="1519" grpId="6" animBg="1" advAuto="0"/>
      <p:bldP spid="1520" grpId="7"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Title"/>
          <p:cNvSpPr txBox="1">
            <a:spLocks noGrp="1"/>
          </p:cNvSpPr>
          <p:nvPr>
            <p:ph type="title"/>
          </p:nvPr>
        </p:nvSpPr>
        <p:spPr>
          <a:prstGeom prst="rect">
            <a:avLst/>
          </a:prstGeom>
        </p:spPr>
        <p:txBody>
          <a:bodyPr/>
          <a:lstStyle/>
          <a:p>
            <a:endParaRPr/>
          </a:p>
        </p:txBody>
      </p:sp>
      <p:pic>
        <p:nvPicPr>
          <p:cNvPr id="1523" name="DWI-B1.0001.jpg" descr="DWI-B1.0001.jpg"/>
          <p:cNvPicPr>
            <a:picLocks noChangeAspect="1"/>
          </p:cNvPicPr>
          <p:nvPr/>
        </p:nvPicPr>
        <p:blipFill>
          <a:blip r:embed="rId2"/>
          <a:stretch>
            <a:fillRect/>
          </a:stretch>
        </p:blipFill>
        <p:spPr>
          <a:xfrm>
            <a:off x="2853321" y="3724494"/>
            <a:ext cx="9339461" cy="9284736"/>
          </a:xfrm>
          <a:prstGeom prst="rect">
            <a:avLst/>
          </a:prstGeom>
          <a:ln w="12700">
            <a:miter lim="400000"/>
          </a:ln>
        </p:spPr>
      </p:pic>
      <p:pic>
        <p:nvPicPr>
          <p:cNvPr id="1524" name="DWI-B2.0001.jpg" descr="DWI-B2.0001.jpg"/>
          <p:cNvPicPr>
            <a:picLocks noChangeAspect="1"/>
          </p:cNvPicPr>
          <p:nvPr/>
        </p:nvPicPr>
        <p:blipFill>
          <a:blip r:embed="rId3"/>
          <a:stretch>
            <a:fillRect/>
          </a:stretch>
        </p:blipFill>
        <p:spPr>
          <a:xfrm>
            <a:off x="12191218" y="3724493"/>
            <a:ext cx="9339461" cy="9284738"/>
          </a:xfrm>
          <a:prstGeom prst="rect">
            <a:avLst/>
          </a:prstGeom>
          <a:ln w="12700">
            <a:miter lim="400000"/>
          </a:ln>
        </p:spPr>
      </p:pic>
      <p:sp>
        <p:nvSpPr>
          <p:cNvPr id="1525" name="Line"/>
          <p:cNvSpPr/>
          <p:nvPr/>
        </p:nvSpPr>
        <p:spPr>
          <a:xfrm flipH="1" flipV="1">
            <a:off x="10241547" y="8137501"/>
            <a:ext cx="596727" cy="453667"/>
          </a:xfrm>
          <a:prstGeom prst="line">
            <a:avLst/>
          </a:prstGeom>
          <a:ln w="381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526" name="Line"/>
          <p:cNvSpPr/>
          <p:nvPr/>
        </p:nvSpPr>
        <p:spPr>
          <a:xfrm flipV="1">
            <a:off x="17063097" y="8156574"/>
            <a:ext cx="172976" cy="663031"/>
          </a:xfrm>
          <a:prstGeom prst="line">
            <a:avLst/>
          </a:prstGeom>
          <a:ln w="381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527" name="Line"/>
          <p:cNvSpPr/>
          <p:nvPr/>
        </p:nvSpPr>
        <p:spPr>
          <a:xfrm flipV="1">
            <a:off x="18568047" y="10506074"/>
            <a:ext cx="172976" cy="663031"/>
          </a:xfrm>
          <a:prstGeom prst="line">
            <a:avLst/>
          </a:prstGeom>
          <a:ln w="38100">
            <a:solidFill>
              <a:srgbClr val="F5D328"/>
            </a:solidFill>
            <a:miter lim="400000"/>
            <a:tailEnd type="triangle"/>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525"/>
                                        </p:tgtEl>
                                        <p:attrNameLst>
                                          <p:attrName>style.visibility</p:attrName>
                                        </p:attrNameLst>
                                      </p:cBhvr>
                                      <p:to>
                                        <p:strVal val="visible"/>
                                      </p:to>
                                    </p:set>
                                    <p:anim calcmode="lin" valueType="num">
                                      <p:cBhvr>
                                        <p:cTn id="7" dur="1000" fill="hold"/>
                                        <p:tgtEl>
                                          <p:spTgt spid="1525"/>
                                        </p:tgtEl>
                                        <p:attrNameLst>
                                          <p:attrName>ppt_x</p:attrName>
                                        </p:attrNameLst>
                                      </p:cBhvr>
                                      <p:tavLst>
                                        <p:tav tm="0">
                                          <p:val>
                                            <p:strVal val="#ppt_x"/>
                                          </p:val>
                                        </p:tav>
                                        <p:tav tm="100000">
                                          <p:val>
                                            <p:strVal val="#ppt_x"/>
                                          </p:val>
                                        </p:tav>
                                      </p:tavLst>
                                    </p:anim>
                                    <p:anim calcmode="lin" valueType="num">
                                      <p:cBhvr>
                                        <p:cTn id="8" dur="1000" fill="hold"/>
                                        <p:tgtEl>
                                          <p:spTgt spid="15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526"/>
                                        </p:tgtEl>
                                        <p:attrNameLst>
                                          <p:attrName>style.visibility</p:attrName>
                                        </p:attrNameLst>
                                      </p:cBhvr>
                                      <p:to>
                                        <p:strVal val="visible"/>
                                      </p:to>
                                    </p:set>
                                    <p:anim calcmode="lin" valueType="num">
                                      <p:cBhvr>
                                        <p:cTn id="13" dur="1000" fill="hold"/>
                                        <p:tgtEl>
                                          <p:spTgt spid="1526"/>
                                        </p:tgtEl>
                                        <p:attrNameLst>
                                          <p:attrName>ppt_x</p:attrName>
                                        </p:attrNameLst>
                                      </p:cBhvr>
                                      <p:tavLst>
                                        <p:tav tm="0">
                                          <p:val>
                                            <p:strVal val="#ppt_x"/>
                                          </p:val>
                                        </p:tav>
                                        <p:tav tm="100000">
                                          <p:val>
                                            <p:strVal val="#ppt_x"/>
                                          </p:val>
                                        </p:tav>
                                      </p:tavLst>
                                    </p:anim>
                                    <p:anim calcmode="lin" valueType="num">
                                      <p:cBhvr>
                                        <p:cTn id="14" dur="1000" fill="hold"/>
                                        <p:tgtEl>
                                          <p:spTgt spid="15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1527"/>
                                        </p:tgtEl>
                                        <p:attrNameLst>
                                          <p:attrName>style.visibility</p:attrName>
                                        </p:attrNameLst>
                                      </p:cBhvr>
                                      <p:to>
                                        <p:strVal val="visible"/>
                                      </p:to>
                                    </p:set>
                                    <p:anim calcmode="lin" valueType="num">
                                      <p:cBhvr>
                                        <p:cTn id="19" dur="1000" fill="hold"/>
                                        <p:tgtEl>
                                          <p:spTgt spid="1527"/>
                                        </p:tgtEl>
                                        <p:attrNameLst>
                                          <p:attrName>ppt_x</p:attrName>
                                        </p:attrNameLst>
                                      </p:cBhvr>
                                      <p:tavLst>
                                        <p:tav tm="0">
                                          <p:val>
                                            <p:strVal val="#ppt_x"/>
                                          </p:val>
                                        </p:tav>
                                        <p:tav tm="100000">
                                          <p:val>
                                            <p:strVal val="#ppt_x"/>
                                          </p:val>
                                        </p:tav>
                                      </p:tavLst>
                                    </p:anim>
                                    <p:anim calcmode="lin" valueType="num">
                                      <p:cBhvr>
                                        <p:cTn id="20" dur="1000" fill="hold"/>
                                        <p:tgtEl>
                                          <p:spTgt spid="15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 grpId="1" animBg="1" advAuto="0"/>
      <p:bldP spid="1526" grpId="2" animBg="1" advAuto="0"/>
      <p:bldP spid="1527" grpId="3"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Title"/>
          <p:cNvSpPr txBox="1">
            <a:spLocks noGrp="1"/>
          </p:cNvSpPr>
          <p:nvPr>
            <p:ph type="title"/>
          </p:nvPr>
        </p:nvSpPr>
        <p:spPr>
          <a:prstGeom prst="rect">
            <a:avLst/>
          </a:prstGeom>
        </p:spPr>
        <p:txBody>
          <a:bodyPr/>
          <a:lstStyle/>
          <a:p>
            <a:endParaRPr/>
          </a:p>
        </p:txBody>
      </p:sp>
      <p:pic>
        <p:nvPicPr>
          <p:cNvPr id="1530" name="AX FLAIR.0001.jpg" descr="AX FLAIR.0001.jpg"/>
          <p:cNvPicPr>
            <a:picLocks noChangeAspect="1"/>
          </p:cNvPicPr>
          <p:nvPr/>
        </p:nvPicPr>
        <p:blipFill>
          <a:blip r:embed="rId2"/>
          <a:stretch>
            <a:fillRect/>
          </a:stretch>
        </p:blipFill>
        <p:spPr>
          <a:xfrm>
            <a:off x="7326956" y="3581400"/>
            <a:ext cx="9730087" cy="9730086"/>
          </a:xfrm>
          <a:prstGeom prst="rect">
            <a:avLst/>
          </a:prstGeom>
          <a:ln w="12700">
            <a:miter lim="400000"/>
          </a:ln>
        </p:spPr>
      </p:pic>
      <p:sp>
        <p:nvSpPr>
          <p:cNvPr id="1531" name="Line"/>
          <p:cNvSpPr/>
          <p:nvPr/>
        </p:nvSpPr>
        <p:spPr>
          <a:xfrm flipV="1">
            <a:off x="15293975" y="6845063"/>
            <a:ext cx="1134410" cy="568860"/>
          </a:xfrm>
          <a:prstGeom prst="line">
            <a:avLst/>
          </a:prstGeom>
          <a:ln w="50800">
            <a:solidFill>
              <a:srgbClr val="EEE04D">
                <a:alpha val="75000"/>
              </a:srgbClr>
            </a:solidFill>
            <a:miter lim="400000"/>
            <a:headEnd type="stealth"/>
          </a:ln>
        </p:spPr>
        <p:txBody>
          <a:bodyPr lIns="57150" tIns="57150" rIns="57150" bIns="57150" anchor="ctr"/>
          <a:lstStyle/>
          <a:p>
            <a:pPr algn="l" defTabSz="685800">
              <a:defRPr sz="1600">
                <a:solidFill>
                  <a:srgbClr val="000000"/>
                </a:solidFill>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31"/>
                                        </p:tgtEl>
                                        <p:attrNameLst>
                                          <p:attrName>style.visibility</p:attrName>
                                        </p:attrNameLst>
                                      </p:cBhvr>
                                      <p:to>
                                        <p:strVal val="visible"/>
                                      </p:to>
                                    </p:set>
                                    <p:animEffect transition="in" filter="fade">
                                      <p:cBhvr>
                                        <p:cTn id="7" dur="500"/>
                                        <p:tgtEl>
                                          <p:spTgt spid="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Title"/>
          <p:cNvSpPr txBox="1">
            <a:spLocks noGrp="1"/>
          </p:cNvSpPr>
          <p:nvPr>
            <p:ph type="title"/>
          </p:nvPr>
        </p:nvSpPr>
        <p:spPr>
          <a:prstGeom prst="rect">
            <a:avLst/>
          </a:prstGeom>
        </p:spPr>
        <p:txBody>
          <a:bodyPr/>
          <a:lstStyle/>
          <a:p>
            <a:endParaRPr/>
          </a:p>
        </p:txBody>
      </p:sp>
      <p:pic>
        <p:nvPicPr>
          <p:cNvPr id="1534" name="AX GRE T2*.0001.jpg" descr="AX GRE T2*.0001.jpg"/>
          <p:cNvPicPr>
            <a:picLocks noChangeAspect="1"/>
          </p:cNvPicPr>
          <p:nvPr/>
        </p:nvPicPr>
        <p:blipFill>
          <a:blip r:embed="rId2"/>
          <a:stretch>
            <a:fillRect/>
          </a:stretch>
        </p:blipFill>
        <p:spPr>
          <a:xfrm>
            <a:off x="7743825" y="3505062"/>
            <a:ext cx="10171009" cy="10111414"/>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The ischemic penumbra"/>
          <p:cNvSpPr txBox="1">
            <a:spLocks noGrp="1"/>
          </p:cNvSpPr>
          <p:nvPr>
            <p:ph type="title"/>
          </p:nvPr>
        </p:nvSpPr>
        <p:spPr>
          <a:prstGeom prst="rect">
            <a:avLst/>
          </a:prstGeom>
        </p:spPr>
        <p:txBody>
          <a:bodyPr/>
          <a:lstStyle/>
          <a:p>
            <a:r>
              <a:t>The ischemic penumbra</a:t>
            </a:r>
          </a:p>
        </p:txBody>
      </p:sp>
      <p:pic>
        <p:nvPicPr>
          <p:cNvPr id="1537" name="DWI-A2.0001.jpg" descr="DWI-A2.0001.jpg"/>
          <p:cNvPicPr>
            <a:picLocks noChangeAspect="1"/>
          </p:cNvPicPr>
          <p:nvPr/>
        </p:nvPicPr>
        <p:blipFill>
          <a:blip r:embed="rId2"/>
          <a:stretch>
            <a:fillRect/>
          </a:stretch>
        </p:blipFill>
        <p:spPr>
          <a:xfrm>
            <a:off x="2909887" y="3831046"/>
            <a:ext cx="9430892" cy="9430892"/>
          </a:xfrm>
          <a:prstGeom prst="rect">
            <a:avLst/>
          </a:prstGeom>
          <a:ln w="12700">
            <a:miter lim="400000"/>
          </a:ln>
        </p:spPr>
      </p:pic>
      <p:pic>
        <p:nvPicPr>
          <p:cNvPr id="1538" name="MTT.0001.jpg" descr="MTT.0001.jpg"/>
          <p:cNvPicPr>
            <a:picLocks noChangeAspect="1"/>
          </p:cNvPicPr>
          <p:nvPr/>
        </p:nvPicPr>
        <p:blipFill>
          <a:blip r:embed="rId3"/>
          <a:stretch>
            <a:fillRect/>
          </a:stretch>
        </p:blipFill>
        <p:spPr>
          <a:xfrm>
            <a:off x="12141200" y="3831046"/>
            <a:ext cx="9430892" cy="9430892"/>
          </a:xfrm>
          <a:prstGeom prst="rect">
            <a:avLst/>
          </a:prstGeom>
          <a:ln w="12700">
            <a:miter lim="400000"/>
          </a:ln>
        </p:spPr>
      </p:pic>
      <p:sp>
        <p:nvSpPr>
          <p:cNvPr id="1539" name="Line"/>
          <p:cNvSpPr/>
          <p:nvPr/>
        </p:nvSpPr>
        <p:spPr>
          <a:xfrm flipH="1">
            <a:off x="17126120" y="9332776"/>
            <a:ext cx="559249" cy="633496"/>
          </a:xfrm>
          <a:prstGeom prst="line">
            <a:avLst/>
          </a:prstGeom>
          <a:ln w="12700">
            <a:solidFill>
              <a:srgbClr val="FFF03D">
                <a:alpha val="75000"/>
              </a:srgbClr>
            </a:solidFill>
            <a:miter lim="400000"/>
            <a:headEnd type="stealth"/>
          </a:ln>
        </p:spPr>
        <p:txBody>
          <a:bodyPr lIns="57150" tIns="57150" rIns="57150" bIns="57150" anchor="ctr"/>
          <a:lstStyle/>
          <a:p>
            <a:pPr algn="l" defTabSz="685800">
              <a:defRPr sz="1600">
                <a:solidFill>
                  <a:srgbClr val="000000"/>
                </a:solidFill>
                <a:latin typeface="+mj-lt"/>
                <a:ea typeface="+mj-ea"/>
                <a:cs typeface="+mj-cs"/>
                <a:sym typeface="Helvetica"/>
              </a:defRPr>
            </a:pPr>
            <a:endParaRPr/>
          </a:p>
        </p:txBody>
      </p:sp>
      <p:sp>
        <p:nvSpPr>
          <p:cNvPr id="1540" name="Shape"/>
          <p:cNvSpPr/>
          <p:nvPr/>
        </p:nvSpPr>
        <p:spPr>
          <a:xfrm>
            <a:off x="7919787" y="5918779"/>
            <a:ext cx="3186532" cy="3617460"/>
          </a:xfrm>
          <a:custGeom>
            <a:avLst/>
            <a:gdLst/>
            <a:ahLst/>
            <a:cxnLst>
              <a:cxn ang="0">
                <a:pos x="wd2" y="hd2"/>
              </a:cxn>
              <a:cxn ang="5400000">
                <a:pos x="wd2" y="hd2"/>
              </a:cxn>
              <a:cxn ang="10800000">
                <a:pos x="wd2" y="hd2"/>
              </a:cxn>
              <a:cxn ang="16200000">
                <a:pos x="wd2" y="hd2"/>
              </a:cxn>
            </a:cxnLst>
            <a:rect l="0" t="0" r="r" b="b"/>
            <a:pathLst>
              <a:path w="21600" h="21344" extrusionOk="0">
                <a:moveTo>
                  <a:pt x="14090" y="68"/>
                </a:moveTo>
                <a:cubicBezTo>
                  <a:pt x="12408" y="-256"/>
                  <a:pt x="10920" y="649"/>
                  <a:pt x="9477" y="1296"/>
                </a:cubicBezTo>
                <a:cubicBezTo>
                  <a:pt x="8228" y="1856"/>
                  <a:pt x="6886" y="2268"/>
                  <a:pt x="5477" y="2511"/>
                </a:cubicBezTo>
                <a:lnTo>
                  <a:pt x="3032" y="6060"/>
                </a:lnTo>
                <a:lnTo>
                  <a:pt x="0" y="8250"/>
                </a:lnTo>
                <a:lnTo>
                  <a:pt x="1239" y="10705"/>
                </a:lnTo>
                <a:lnTo>
                  <a:pt x="5799" y="12044"/>
                </a:lnTo>
                <a:lnTo>
                  <a:pt x="4819" y="16854"/>
                </a:lnTo>
                <a:lnTo>
                  <a:pt x="4585" y="19923"/>
                </a:lnTo>
                <a:lnTo>
                  <a:pt x="9510" y="20735"/>
                </a:lnTo>
                <a:lnTo>
                  <a:pt x="15625" y="21344"/>
                </a:lnTo>
                <a:lnTo>
                  <a:pt x="19710" y="19637"/>
                </a:lnTo>
                <a:lnTo>
                  <a:pt x="21600" y="19759"/>
                </a:lnTo>
                <a:lnTo>
                  <a:pt x="21250" y="14605"/>
                </a:lnTo>
                <a:lnTo>
                  <a:pt x="19685" y="9269"/>
                </a:lnTo>
                <a:lnTo>
                  <a:pt x="17491" y="5676"/>
                </a:lnTo>
                <a:lnTo>
                  <a:pt x="16301" y="2002"/>
                </a:lnTo>
                <a:cubicBezTo>
                  <a:pt x="16061" y="1039"/>
                  <a:pt x="15197" y="282"/>
                  <a:pt x="14090" y="68"/>
                </a:cubicBezTo>
                <a:close/>
              </a:path>
            </a:pathLst>
          </a:custGeom>
          <a:ln w="12700">
            <a:solidFill>
              <a:srgbClr val="F5D328"/>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541" name="Shape"/>
          <p:cNvSpPr/>
          <p:nvPr/>
        </p:nvSpPr>
        <p:spPr>
          <a:xfrm>
            <a:off x="17315902" y="5853402"/>
            <a:ext cx="3044848" cy="4001511"/>
          </a:xfrm>
          <a:custGeom>
            <a:avLst/>
            <a:gdLst/>
            <a:ahLst/>
            <a:cxnLst>
              <a:cxn ang="0">
                <a:pos x="wd2" y="hd2"/>
              </a:cxn>
              <a:cxn ang="5400000">
                <a:pos x="wd2" y="hd2"/>
              </a:cxn>
              <a:cxn ang="10800000">
                <a:pos x="wd2" y="hd2"/>
              </a:cxn>
              <a:cxn ang="16200000">
                <a:pos x="wd2" y="hd2"/>
              </a:cxn>
            </a:cxnLst>
            <a:rect l="0" t="0" r="r" b="b"/>
            <a:pathLst>
              <a:path w="21600" h="21344" extrusionOk="0">
                <a:moveTo>
                  <a:pt x="14090" y="68"/>
                </a:moveTo>
                <a:cubicBezTo>
                  <a:pt x="12408" y="-256"/>
                  <a:pt x="10920" y="649"/>
                  <a:pt x="9477" y="1296"/>
                </a:cubicBezTo>
                <a:cubicBezTo>
                  <a:pt x="8228" y="1856"/>
                  <a:pt x="6886" y="2268"/>
                  <a:pt x="5477" y="2511"/>
                </a:cubicBezTo>
                <a:lnTo>
                  <a:pt x="3032" y="6060"/>
                </a:lnTo>
                <a:lnTo>
                  <a:pt x="0" y="8250"/>
                </a:lnTo>
                <a:lnTo>
                  <a:pt x="1239" y="10705"/>
                </a:lnTo>
                <a:lnTo>
                  <a:pt x="5799" y="12044"/>
                </a:lnTo>
                <a:lnTo>
                  <a:pt x="4819" y="16854"/>
                </a:lnTo>
                <a:lnTo>
                  <a:pt x="4585" y="19923"/>
                </a:lnTo>
                <a:lnTo>
                  <a:pt x="9510" y="20735"/>
                </a:lnTo>
                <a:lnTo>
                  <a:pt x="15625" y="21344"/>
                </a:lnTo>
                <a:lnTo>
                  <a:pt x="19710" y="19637"/>
                </a:lnTo>
                <a:lnTo>
                  <a:pt x="21600" y="19759"/>
                </a:lnTo>
                <a:lnTo>
                  <a:pt x="21250" y="14605"/>
                </a:lnTo>
                <a:lnTo>
                  <a:pt x="19686" y="9269"/>
                </a:lnTo>
                <a:lnTo>
                  <a:pt x="17491" y="5676"/>
                </a:lnTo>
                <a:lnTo>
                  <a:pt x="16301" y="2002"/>
                </a:lnTo>
                <a:cubicBezTo>
                  <a:pt x="16061" y="1039"/>
                  <a:pt x="15197" y="282"/>
                  <a:pt x="14090" y="68"/>
                </a:cubicBezTo>
                <a:close/>
              </a:path>
            </a:pathLst>
          </a:custGeom>
          <a:ln w="50800">
            <a:solidFill>
              <a:srgbClr val="F5D328"/>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542" name="Shape"/>
          <p:cNvSpPr/>
          <p:nvPr/>
        </p:nvSpPr>
        <p:spPr>
          <a:xfrm>
            <a:off x="17432303" y="9560131"/>
            <a:ext cx="3037939" cy="2186119"/>
          </a:xfrm>
          <a:custGeom>
            <a:avLst/>
            <a:gdLst/>
            <a:ahLst/>
            <a:cxnLst>
              <a:cxn ang="0">
                <a:pos x="wd2" y="hd2"/>
              </a:cxn>
              <a:cxn ang="5400000">
                <a:pos x="wd2" y="hd2"/>
              </a:cxn>
              <a:cxn ang="10800000">
                <a:pos x="wd2" y="hd2"/>
              </a:cxn>
              <a:cxn ang="16200000">
                <a:pos x="wd2" y="hd2"/>
              </a:cxn>
            </a:cxnLst>
            <a:rect l="0" t="0" r="r" b="b"/>
            <a:pathLst>
              <a:path w="21262" h="20985" extrusionOk="0">
                <a:moveTo>
                  <a:pt x="309" y="490"/>
                </a:moveTo>
                <a:cubicBezTo>
                  <a:pt x="1112" y="-615"/>
                  <a:pt x="2359" y="365"/>
                  <a:pt x="3400" y="1318"/>
                </a:cubicBezTo>
                <a:cubicBezTo>
                  <a:pt x="4707" y="2515"/>
                  <a:pt x="6265" y="3193"/>
                  <a:pt x="7878" y="3254"/>
                </a:cubicBezTo>
                <a:lnTo>
                  <a:pt x="18704" y="2839"/>
                </a:lnTo>
                <a:lnTo>
                  <a:pt x="21262" y="1446"/>
                </a:lnTo>
                <a:lnTo>
                  <a:pt x="19583" y="9789"/>
                </a:lnTo>
                <a:lnTo>
                  <a:pt x="17003" y="17146"/>
                </a:lnTo>
                <a:lnTo>
                  <a:pt x="12717" y="20381"/>
                </a:lnTo>
                <a:lnTo>
                  <a:pt x="10087" y="20985"/>
                </a:lnTo>
                <a:lnTo>
                  <a:pt x="7431" y="13945"/>
                </a:lnTo>
                <a:lnTo>
                  <a:pt x="4550" y="8457"/>
                </a:lnTo>
                <a:lnTo>
                  <a:pt x="1042" y="2968"/>
                </a:lnTo>
                <a:cubicBezTo>
                  <a:pt x="91" y="2829"/>
                  <a:pt x="-338" y="1382"/>
                  <a:pt x="309" y="490"/>
                </a:cubicBezTo>
                <a:close/>
              </a:path>
            </a:pathLst>
          </a:custGeom>
          <a:ln w="50800">
            <a:solidFill>
              <a:srgbClr val="EC5D57"/>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1543" name="Shape"/>
          <p:cNvSpPr/>
          <p:nvPr/>
        </p:nvSpPr>
        <p:spPr>
          <a:xfrm>
            <a:off x="8491503" y="9293975"/>
            <a:ext cx="2670333" cy="2185575"/>
          </a:xfrm>
          <a:custGeom>
            <a:avLst/>
            <a:gdLst/>
            <a:ahLst/>
            <a:cxnLst>
              <a:cxn ang="0">
                <a:pos x="wd2" y="hd2"/>
              </a:cxn>
              <a:cxn ang="5400000">
                <a:pos x="wd2" y="hd2"/>
              </a:cxn>
              <a:cxn ang="10800000">
                <a:pos x="wd2" y="hd2"/>
              </a:cxn>
              <a:cxn ang="16200000">
                <a:pos x="wd2" y="hd2"/>
              </a:cxn>
            </a:cxnLst>
            <a:rect l="0" t="0" r="r" b="b"/>
            <a:pathLst>
              <a:path w="21262" h="20985" extrusionOk="0">
                <a:moveTo>
                  <a:pt x="309" y="490"/>
                </a:moveTo>
                <a:cubicBezTo>
                  <a:pt x="1112" y="-615"/>
                  <a:pt x="2359" y="365"/>
                  <a:pt x="3400" y="1318"/>
                </a:cubicBezTo>
                <a:cubicBezTo>
                  <a:pt x="4707" y="2515"/>
                  <a:pt x="6265" y="3193"/>
                  <a:pt x="7878" y="3254"/>
                </a:cubicBezTo>
                <a:lnTo>
                  <a:pt x="18704" y="2839"/>
                </a:lnTo>
                <a:lnTo>
                  <a:pt x="21262" y="1446"/>
                </a:lnTo>
                <a:lnTo>
                  <a:pt x="19583" y="9789"/>
                </a:lnTo>
                <a:lnTo>
                  <a:pt x="17003" y="17146"/>
                </a:lnTo>
                <a:lnTo>
                  <a:pt x="12717" y="20381"/>
                </a:lnTo>
                <a:lnTo>
                  <a:pt x="10087" y="20985"/>
                </a:lnTo>
                <a:lnTo>
                  <a:pt x="7431" y="13945"/>
                </a:lnTo>
                <a:lnTo>
                  <a:pt x="4550" y="8457"/>
                </a:lnTo>
                <a:lnTo>
                  <a:pt x="1042" y="2968"/>
                </a:lnTo>
                <a:cubicBezTo>
                  <a:pt x="91" y="2829"/>
                  <a:pt x="-338" y="1382"/>
                  <a:pt x="309" y="490"/>
                </a:cubicBezTo>
                <a:close/>
              </a:path>
            </a:pathLst>
          </a:custGeom>
          <a:ln w="50800">
            <a:solidFill>
              <a:srgbClr val="EC5D57"/>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39"/>
                                        </p:tgtEl>
                                        <p:attrNameLst>
                                          <p:attrName>style.visibility</p:attrName>
                                        </p:attrNameLst>
                                      </p:cBhvr>
                                      <p:to>
                                        <p:strVal val="visible"/>
                                      </p:to>
                                    </p:set>
                                    <p:animEffect transition="in" filter="fade">
                                      <p:cBhvr>
                                        <p:cTn id="7" dur="1500"/>
                                        <p:tgtEl>
                                          <p:spTgt spid="15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type="lt">
                                    <p:tmAbs val="0"/>
                                  </p:iterate>
                                  <p:childTnLst>
                                    <p:set>
                                      <p:cBhvr>
                                        <p:cTn id="11" fill="hold"/>
                                        <p:tgtEl>
                                          <p:spTgt spid="1540"/>
                                        </p:tgtEl>
                                        <p:attrNameLst>
                                          <p:attrName>style.visibility</p:attrName>
                                        </p:attrNameLst>
                                      </p:cBhvr>
                                      <p:to>
                                        <p:strVal val="visible"/>
                                      </p:to>
                                    </p:set>
                                    <p:animEffect transition="in" filter="fade">
                                      <p:cBhvr>
                                        <p:cTn id="12" dur="3000"/>
                                        <p:tgtEl>
                                          <p:spTgt spid="15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type="lt">
                                    <p:tmAbs val="0"/>
                                  </p:iterate>
                                  <p:childTnLst>
                                    <p:set>
                                      <p:cBhvr>
                                        <p:cTn id="16" fill="hold"/>
                                        <p:tgtEl>
                                          <p:spTgt spid="1541"/>
                                        </p:tgtEl>
                                        <p:attrNameLst>
                                          <p:attrName>style.visibility</p:attrName>
                                        </p:attrNameLst>
                                      </p:cBhvr>
                                      <p:to>
                                        <p:strVal val="visible"/>
                                      </p:to>
                                    </p:set>
                                    <p:animEffect transition="in" filter="fade">
                                      <p:cBhvr>
                                        <p:cTn id="17" dur="3000"/>
                                        <p:tgtEl>
                                          <p:spTgt spid="154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1542"/>
                                        </p:tgtEl>
                                        <p:attrNameLst>
                                          <p:attrName>style.visibility</p:attrName>
                                        </p:attrNameLst>
                                      </p:cBhvr>
                                      <p:to>
                                        <p:strVal val="visible"/>
                                      </p:to>
                                    </p:set>
                                    <p:animEffect transition="in" filter="box(out)">
                                      <p:cBhvr>
                                        <p:cTn id="22" dur="1000"/>
                                        <p:tgtEl>
                                          <p:spTgt spid="154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5" nodeType="clickEffect">
                                  <p:stCondLst>
                                    <p:cond delay="0"/>
                                  </p:stCondLst>
                                  <p:iterate>
                                    <p:tmAbs val="0"/>
                                  </p:iterate>
                                  <p:childTnLst>
                                    <p:set>
                                      <p:cBhvr>
                                        <p:cTn id="26" fill="hold"/>
                                        <p:tgtEl>
                                          <p:spTgt spid="1543"/>
                                        </p:tgtEl>
                                        <p:attrNameLst>
                                          <p:attrName>style.visibility</p:attrName>
                                        </p:attrNameLst>
                                      </p:cBhvr>
                                      <p:to>
                                        <p:strVal val="visible"/>
                                      </p:to>
                                    </p:set>
                                    <p:animEffect transition="in" filter="box(out)">
                                      <p:cBhvr>
                                        <p:cTn id="27" dur="1000"/>
                                        <p:tgtEl>
                                          <p:spTgt spid="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 grpId="1" animBg="1" advAuto="0"/>
      <p:bldP spid="1540" grpId="2" animBg="1" advAuto="0"/>
      <p:bldP spid="1541" grpId="3" animBg="1" advAuto="0"/>
      <p:bldP spid="1542" grpId="4" animBg="1" advAuto="0"/>
      <p:bldP spid="1543"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ocus"/>
          <p:cNvSpPr txBox="1">
            <a:spLocks noGrp="1"/>
          </p:cNvSpPr>
          <p:nvPr>
            <p:ph type="title"/>
          </p:nvPr>
        </p:nvSpPr>
        <p:spPr>
          <a:prstGeom prst="rect">
            <a:avLst/>
          </a:prstGeom>
        </p:spPr>
        <p:txBody>
          <a:bodyPr/>
          <a:lstStyle/>
          <a:p>
            <a:r>
              <a:t>Focus </a:t>
            </a:r>
          </a:p>
        </p:txBody>
      </p:sp>
      <p:sp>
        <p:nvSpPr>
          <p:cNvPr id="132" name="Ischemic Stroke…"/>
          <p:cNvSpPr txBox="1">
            <a:spLocks noGrp="1"/>
          </p:cNvSpPr>
          <p:nvPr>
            <p:ph type="body" sz="half" idx="1"/>
          </p:nvPr>
        </p:nvSpPr>
        <p:spPr>
          <a:prstGeom prst="rect">
            <a:avLst/>
          </a:prstGeom>
        </p:spPr>
        <p:txBody>
          <a:bodyPr/>
          <a:lstStyle/>
          <a:p>
            <a:r>
              <a:t>Ischemic Stroke</a:t>
            </a:r>
          </a:p>
          <a:p>
            <a:r>
              <a:t>Hemorrhagic Stroke (ICH)</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Parasylvian Syndrome"/>
          <p:cNvSpPr txBox="1">
            <a:spLocks noGrp="1"/>
          </p:cNvSpPr>
          <p:nvPr>
            <p:ph type="title"/>
          </p:nvPr>
        </p:nvSpPr>
        <p:spPr>
          <a:xfrm>
            <a:off x="4155281" y="732233"/>
            <a:ext cx="16073438" cy="2678909"/>
          </a:xfrm>
          <a:prstGeom prst="rect">
            <a:avLst/>
          </a:prstGeom>
        </p:spPr>
        <p:txBody>
          <a:bodyPr/>
          <a:lstStyle/>
          <a:p>
            <a:r>
              <a:t>Parasylvian Syndrome</a:t>
            </a:r>
          </a:p>
        </p:txBody>
      </p:sp>
      <p:pic>
        <p:nvPicPr>
          <p:cNvPr id="1546" name="image3.jpeg" descr="image3.jpeg"/>
          <p:cNvPicPr>
            <a:picLocks noChangeAspect="1"/>
          </p:cNvPicPr>
          <p:nvPr/>
        </p:nvPicPr>
        <p:blipFill>
          <a:blip r:embed="rId2"/>
          <a:srcRect l="10392" t="24153" r="8867" b="19292"/>
          <a:stretch>
            <a:fillRect/>
          </a:stretch>
        </p:blipFill>
        <p:spPr>
          <a:xfrm>
            <a:off x="4963714" y="3607672"/>
            <a:ext cx="14456722" cy="10126244"/>
          </a:xfrm>
          <a:prstGeom prst="rect">
            <a:avLst/>
          </a:prstGeom>
          <a:ln w="12700">
            <a:miter lim="400000"/>
          </a:ln>
        </p:spPr>
      </p:pic>
      <p:sp>
        <p:nvSpPr>
          <p:cNvPr id="1547" name="Oval"/>
          <p:cNvSpPr/>
          <p:nvPr/>
        </p:nvSpPr>
        <p:spPr>
          <a:xfrm>
            <a:off x="14259526" y="8366549"/>
            <a:ext cx="427549" cy="361431"/>
          </a:xfrm>
          <a:prstGeom prst="ellipse">
            <a:avLst/>
          </a:prstGeom>
          <a:blipFill>
            <a:blip r:embed="rId3"/>
          </a:blipFill>
          <a:ln w="12700">
            <a:miter lim="400000"/>
          </a:ln>
        </p:spPr>
        <p:txBody>
          <a:bodyPr lIns="71436" tIns="71436" rIns="71436" bIns="71436" anchor="ctr"/>
          <a:lstStyle/>
          <a:p>
            <a:pPr>
              <a:defRPr sz="38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1" nodeType="clickEffect">
                                  <p:stCondLst>
                                    <p:cond delay="0"/>
                                  </p:stCondLst>
                                  <p:iterate>
                                    <p:tmAbs val="0"/>
                                  </p:iterate>
                                  <p:childTnLst>
                                    <p:set>
                                      <p:cBhvr>
                                        <p:cTn id="6" fill="hold"/>
                                        <p:tgtEl>
                                          <p:spTgt spid="1547"/>
                                        </p:tgtEl>
                                        <p:attrNameLst>
                                          <p:attrName>style.visibility</p:attrName>
                                        </p:attrNameLst>
                                      </p:cBhvr>
                                      <p:to>
                                        <p:strVal val="visible"/>
                                      </p:to>
                                    </p:set>
                                    <p:anim calcmode="lin" valueType="num">
                                      <p:cBhvr>
                                        <p:cTn id="7" dur="1000" fill="hold"/>
                                        <p:tgtEl>
                                          <p:spTgt spid="1547"/>
                                        </p:tgtEl>
                                        <p:attrNameLst>
                                          <p:attrName>ppt_x</p:attrName>
                                        </p:attrNameLst>
                                      </p:cBhvr>
                                      <p:tavLst>
                                        <p:tav tm="0">
                                          <p:val>
                                            <p:strVal val="0-#ppt_w/2"/>
                                          </p:val>
                                        </p:tav>
                                        <p:tav tm="100000">
                                          <p:val>
                                            <p:strVal val="#ppt_x"/>
                                          </p:val>
                                        </p:tav>
                                      </p:tavLst>
                                    </p:anim>
                                    <p:anim calcmode="lin" valueType="num">
                                      <p:cBhvr>
                                        <p:cTn id="8" dur="1000" fill="hold"/>
                                        <p:tgtEl>
                                          <p:spTgt spid="1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Parasylvian Syndrome"/>
          <p:cNvSpPr txBox="1">
            <a:spLocks noGrp="1"/>
          </p:cNvSpPr>
          <p:nvPr>
            <p:ph type="title"/>
          </p:nvPr>
        </p:nvSpPr>
        <p:spPr>
          <a:xfrm>
            <a:off x="4155281" y="732233"/>
            <a:ext cx="16073438" cy="2678909"/>
          </a:xfrm>
          <a:prstGeom prst="rect">
            <a:avLst/>
          </a:prstGeom>
        </p:spPr>
        <p:txBody>
          <a:bodyPr/>
          <a:lstStyle/>
          <a:p>
            <a:r>
              <a:t>Parasylvian Syndrome</a:t>
            </a:r>
          </a:p>
        </p:txBody>
      </p:sp>
      <p:pic>
        <p:nvPicPr>
          <p:cNvPr id="1550" name="image4.jpeg" descr="image4.jpeg"/>
          <p:cNvPicPr>
            <a:picLocks noChangeAspect="1"/>
          </p:cNvPicPr>
          <p:nvPr/>
        </p:nvPicPr>
        <p:blipFill>
          <a:blip r:embed="rId2"/>
          <a:stretch>
            <a:fillRect/>
          </a:stretch>
        </p:blipFill>
        <p:spPr>
          <a:xfrm>
            <a:off x="141995" y="3262264"/>
            <a:ext cx="7482497" cy="9347342"/>
          </a:xfrm>
          <a:prstGeom prst="rect">
            <a:avLst/>
          </a:prstGeom>
          <a:ln w="12700">
            <a:miter lim="400000"/>
          </a:ln>
        </p:spPr>
      </p:pic>
      <p:pic>
        <p:nvPicPr>
          <p:cNvPr id="1551" name="image6.jpeg" descr="image6.jpeg"/>
          <p:cNvPicPr>
            <a:picLocks noChangeAspect="1"/>
          </p:cNvPicPr>
          <p:nvPr/>
        </p:nvPicPr>
        <p:blipFill>
          <a:blip r:embed="rId3"/>
          <a:stretch>
            <a:fillRect/>
          </a:stretch>
        </p:blipFill>
        <p:spPr>
          <a:xfrm>
            <a:off x="7517976" y="3259030"/>
            <a:ext cx="7481509" cy="9353812"/>
          </a:xfrm>
          <a:prstGeom prst="rect">
            <a:avLst/>
          </a:prstGeom>
          <a:ln w="12700">
            <a:miter lim="400000"/>
          </a:ln>
        </p:spPr>
      </p:pic>
      <p:pic>
        <p:nvPicPr>
          <p:cNvPr id="1552" name="image7.jpeg" descr="image7.jpeg"/>
          <p:cNvPicPr>
            <a:picLocks noChangeAspect="1"/>
          </p:cNvPicPr>
          <p:nvPr/>
        </p:nvPicPr>
        <p:blipFill>
          <a:blip r:embed="rId4"/>
          <a:stretch>
            <a:fillRect/>
          </a:stretch>
        </p:blipFill>
        <p:spPr>
          <a:xfrm>
            <a:off x="14885390" y="3259030"/>
            <a:ext cx="9353812" cy="9353812"/>
          </a:xfrm>
          <a:prstGeom prst="rect">
            <a:avLst/>
          </a:prstGeom>
          <a:ln w="12700">
            <a:miter lim="400000"/>
          </a:ln>
        </p:spPr>
      </p:pic>
      <p:sp>
        <p:nvSpPr>
          <p:cNvPr id="1553" name="Shape"/>
          <p:cNvSpPr/>
          <p:nvPr/>
        </p:nvSpPr>
        <p:spPr>
          <a:xfrm>
            <a:off x="5061491" y="5604800"/>
            <a:ext cx="1451615" cy="3297286"/>
          </a:xfrm>
          <a:custGeom>
            <a:avLst/>
            <a:gdLst/>
            <a:ahLst/>
            <a:cxnLst>
              <a:cxn ang="0">
                <a:pos x="wd2" y="hd2"/>
              </a:cxn>
              <a:cxn ang="5400000">
                <a:pos x="wd2" y="hd2"/>
              </a:cxn>
              <a:cxn ang="10800000">
                <a:pos x="wd2" y="hd2"/>
              </a:cxn>
              <a:cxn ang="16200000">
                <a:pos x="wd2" y="hd2"/>
              </a:cxn>
            </a:cxnLst>
            <a:rect l="0" t="0" r="r" b="b"/>
            <a:pathLst>
              <a:path w="21600" h="21600" extrusionOk="0">
                <a:moveTo>
                  <a:pt x="8368" y="0"/>
                </a:moveTo>
                <a:lnTo>
                  <a:pt x="4567" y="2993"/>
                </a:lnTo>
                <a:lnTo>
                  <a:pt x="744" y="7367"/>
                </a:lnTo>
                <a:lnTo>
                  <a:pt x="0" y="9052"/>
                </a:lnTo>
                <a:lnTo>
                  <a:pt x="3063" y="13279"/>
                </a:lnTo>
                <a:lnTo>
                  <a:pt x="3324" y="15836"/>
                </a:lnTo>
                <a:lnTo>
                  <a:pt x="3324" y="21600"/>
                </a:lnTo>
                <a:lnTo>
                  <a:pt x="10179" y="21189"/>
                </a:lnTo>
                <a:lnTo>
                  <a:pt x="18976" y="19404"/>
                </a:lnTo>
                <a:lnTo>
                  <a:pt x="21600" y="18743"/>
                </a:lnTo>
                <a:lnTo>
                  <a:pt x="20105" y="16107"/>
                </a:lnTo>
                <a:lnTo>
                  <a:pt x="16930" y="10980"/>
                </a:lnTo>
                <a:lnTo>
                  <a:pt x="14437" y="8456"/>
                </a:lnTo>
                <a:lnTo>
                  <a:pt x="12130" y="5048"/>
                </a:lnTo>
                <a:lnTo>
                  <a:pt x="11008" y="2059"/>
                </a:lnTo>
                <a:lnTo>
                  <a:pt x="8368" y="0"/>
                </a:lnTo>
                <a:close/>
              </a:path>
            </a:pathLst>
          </a:custGeom>
          <a:blipFill>
            <a:blip r:embed="rId5"/>
          </a:blipFill>
          <a:ln w="12700">
            <a:miter lim="400000"/>
          </a:ln>
        </p:spPr>
        <p:txBody>
          <a:bodyPr lIns="71436" tIns="71436" rIns="71436" bIns="71436" anchor="ctr"/>
          <a:lstStyle/>
          <a:p>
            <a:pPr>
              <a:defRPr sz="5600">
                <a:solidFill>
                  <a:srgbClr val="FFFFFF"/>
                </a:solidFill>
              </a:defRPr>
            </a:pPr>
            <a:endParaRPr/>
          </a:p>
        </p:txBody>
      </p:sp>
      <p:sp>
        <p:nvSpPr>
          <p:cNvPr id="1554" name="Shape"/>
          <p:cNvSpPr/>
          <p:nvPr/>
        </p:nvSpPr>
        <p:spPr>
          <a:xfrm>
            <a:off x="17362132" y="6369393"/>
            <a:ext cx="3991978" cy="1768100"/>
          </a:xfrm>
          <a:custGeom>
            <a:avLst/>
            <a:gdLst/>
            <a:ahLst/>
            <a:cxnLst>
              <a:cxn ang="0">
                <a:pos x="wd2" y="hd2"/>
              </a:cxn>
              <a:cxn ang="5400000">
                <a:pos x="wd2" y="hd2"/>
              </a:cxn>
              <a:cxn ang="10800000">
                <a:pos x="wd2" y="hd2"/>
              </a:cxn>
              <a:cxn ang="16200000">
                <a:pos x="wd2" y="hd2"/>
              </a:cxn>
            </a:cxnLst>
            <a:rect l="0" t="0" r="r" b="b"/>
            <a:pathLst>
              <a:path w="21600" h="21600" extrusionOk="0">
                <a:moveTo>
                  <a:pt x="4760" y="17839"/>
                </a:moveTo>
                <a:cubicBezTo>
                  <a:pt x="4018" y="15395"/>
                  <a:pt x="2357" y="15001"/>
                  <a:pt x="1361" y="17033"/>
                </a:cubicBezTo>
                <a:lnTo>
                  <a:pt x="0" y="13312"/>
                </a:lnTo>
                <a:lnTo>
                  <a:pt x="2022" y="8800"/>
                </a:lnTo>
                <a:lnTo>
                  <a:pt x="6544" y="2675"/>
                </a:lnTo>
                <a:lnTo>
                  <a:pt x="10465" y="54"/>
                </a:lnTo>
                <a:lnTo>
                  <a:pt x="13323" y="188"/>
                </a:lnTo>
                <a:lnTo>
                  <a:pt x="18748" y="0"/>
                </a:lnTo>
                <a:lnTo>
                  <a:pt x="21431" y="3681"/>
                </a:lnTo>
                <a:lnTo>
                  <a:pt x="21600" y="9587"/>
                </a:lnTo>
                <a:lnTo>
                  <a:pt x="19611" y="14884"/>
                </a:lnTo>
                <a:lnTo>
                  <a:pt x="17563" y="19415"/>
                </a:lnTo>
                <a:lnTo>
                  <a:pt x="15124" y="20220"/>
                </a:lnTo>
                <a:lnTo>
                  <a:pt x="9891" y="21255"/>
                </a:lnTo>
                <a:lnTo>
                  <a:pt x="6419" y="21600"/>
                </a:lnTo>
                <a:lnTo>
                  <a:pt x="4937" y="21330"/>
                </a:lnTo>
                <a:cubicBezTo>
                  <a:pt x="5143" y="20172"/>
                  <a:pt x="5077" y="18886"/>
                  <a:pt x="4760" y="17839"/>
                </a:cubicBezTo>
                <a:close/>
              </a:path>
            </a:pathLst>
          </a:custGeom>
          <a:blipFill>
            <a:blip r:embed="rId5"/>
          </a:blipFill>
          <a:ln w="12700">
            <a:miter lim="400000"/>
          </a:ln>
        </p:spPr>
        <p:txBody>
          <a:bodyPr lIns="71436" tIns="71436" rIns="71436" bIns="71436" anchor="ctr"/>
          <a:lstStyle/>
          <a:p>
            <a:pPr>
              <a:defRPr sz="5600">
                <a:solidFill>
                  <a:srgbClr val="FFFFFF"/>
                </a:solidFill>
              </a:defRPr>
            </a:pPr>
            <a:endParaRPr/>
          </a:p>
        </p:txBody>
      </p:sp>
      <p:sp>
        <p:nvSpPr>
          <p:cNvPr id="1555" name="Shape"/>
          <p:cNvSpPr/>
          <p:nvPr/>
        </p:nvSpPr>
        <p:spPr>
          <a:xfrm>
            <a:off x="12202252" y="6306608"/>
            <a:ext cx="1255335" cy="1943365"/>
          </a:xfrm>
          <a:custGeom>
            <a:avLst/>
            <a:gdLst/>
            <a:ahLst/>
            <a:cxnLst>
              <a:cxn ang="0">
                <a:pos x="wd2" y="hd2"/>
              </a:cxn>
              <a:cxn ang="5400000">
                <a:pos x="wd2" y="hd2"/>
              </a:cxn>
              <a:cxn ang="10800000">
                <a:pos x="wd2" y="hd2"/>
              </a:cxn>
              <a:cxn ang="16200000">
                <a:pos x="wd2" y="hd2"/>
              </a:cxn>
            </a:cxnLst>
            <a:rect l="0" t="0" r="r" b="b"/>
            <a:pathLst>
              <a:path w="21600" h="21600" extrusionOk="0">
                <a:moveTo>
                  <a:pt x="16859" y="0"/>
                </a:moveTo>
                <a:lnTo>
                  <a:pt x="7852" y="468"/>
                </a:lnTo>
                <a:lnTo>
                  <a:pt x="0" y="4236"/>
                </a:lnTo>
                <a:lnTo>
                  <a:pt x="2442" y="9915"/>
                </a:lnTo>
                <a:lnTo>
                  <a:pt x="3782" y="14617"/>
                </a:lnTo>
                <a:lnTo>
                  <a:pt x="5079" y="18991"/>
                </a:lnTo>
                <a:lnTo>
                  <a:pt x="10273" y="21600"/>
                </a:lnTo>
                <a:lnTo>
                  <a:pt x="14236" y="20902"/>
                </a:lnTo>
                <a:lnTo>
                  <a:pt x="19797" y="18336"/>
                </a:lnTo>
                <a:lnTo>
                  <a:pt x="21600" y="13731"/>
                </a:lnTo>
                <a:lnTo>
                  <a:pt x="20521" y="8331"/>
                </a:lnTo>
                <a:lnTo>
                  <a:pt x="20521" y="3400"/>
                </a:lnTo>
                <a:lnTo>
                  <a:pt x="16859" y="0"/>
                </a:lnTo>
                <a:close/>
              </a:path>
            </a:pathLst>
          </a:custGeom>
          <a:blipFill>
            <a:blip r:embed="rId5"/>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53"/>
                                        </p:tgtEl>
                                        <p:attrNameLst>
                                          <p:attrName>style.visibility</p:attrName>
                                        </p:attrNameLst>
                                      </p:cBhvr>
                                      <p:to>
                                        <p:strVal val="visible"/>
                                      </p:to>
                                    </p:set>
                                    <p:animEffect transition="in" filter="box(out)">
                                      <p:cBhvr>
                                        <p:cTn id="7" dur="1000"/>
                                        <p:tgtEl>
                                          <p:spTgt spid="15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555"/>
                                        </p:tgtEl>
                                        <p:attrNameLst>
                                          <p:attrName>style.visibility</p:attrName>
                                        </p:attrNameLst>
                                      </p:cBhvr>
                                      <p:to>
                                        <p:strVal val="visible"/>
                                      </p:to>
                                    </p:set>
                                    <p:animEffect transition="in" filter="box(out)">
                                      <p:cBhvr>
                                        <p:cTn id="12" dur="1000"/>
                                        <p:tgtEl>
                                          <p:spTgt spid="15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554"/>
                                        </p:tgtEl>
                                        <p:attrNameLst>
                                          <p:attrName>style.visibility</p:attrName>
                                        </p:attrNameLst>
                                      </p:cBhvr>
                                      <p:to>
                                        <p:strVal val="visible"/>
                                      </p:to>
                                    </p:set>
                                    <p:animEffect transition="in" filter="box(out)">
                                      <p:cBhvr>
                                        <p:cTn id="17" dur="1000"/>
                                        <p:tgtEl>
                                          <p:spTgt spid="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3" grpId="1" animBg="1" advAuto="0"/>
      <p:bldP spid="1554" grpId="3" animBg="1" advAuto="0"/>
      <p:bldP spid="1555"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Parasylvian Syndrome"/>
          <p:cNvSpPr txBox="1">
            <a:spLocks noGrp="1"/>
          </p:cNvSpPr>
          <p:nvPr>
            <p:ph type="title"/>
          </p:nvPr>
        </p:nvSpPr>
        <p:spPr>
          <a:xfrm>
            <a:off x="4155281" y="732233"/>
            <a:ext cx="16073438" cy="2678909"/>
          </a:xfrm>
          <a:prstGeom prst="rect">
            <a:avLst/>
          </a:prstGeom>
        </p:spPr>
        <p:txBody>
          <a:bodyPr/>
          <a:lstStyle/>
          <a:p>
            <a:r>
              <a:t>Parasylvian Syndrome</a:t>
            </a:r>
          </a:p>
        </p:txBody>
      </p:sp>
      <p:pic>
        <p:nvPicPr>
          <p:cNvPr id="1558" name="image7.jpeg" descr="image7.jpeg"/>
          <p:cNvPicPr>
            <a:picLocks noChangeAspect="1"/>
          </p:cNvPicPr>
          <p:nvPr/>
        </p:nvPicPr>
        <p:blipFill>
          <a:blip r:embed="rId2"/>
          <a:stretch>
            <a:fillRect/>
          </a:stretch>
        </p:blipFill>
        <p:spPr>
          <a:xfrm>
            <a:off x="301572" y="3323926"/>
            <a:ext cx="10398005" cy="10398005"/>
          </a:xfrm>
          <a:prstGeom prst="rect">
            <a:avLst/>
          </a:prstGeom>
          <a:ln w="12700">
            <a:miter lim="400000"/>
          </a:ln>
        </p:spPr>
      </p:pic>
      <p:sp>
        <p:nvSpPr>
          <p:cNvPr id="1559" name="Contralateral hemiplegia, face and arm&gt;leg"/>
          <p:cNvSpPr txBox="1"/>
          <p:nvPr/>
        </p:nvSpPr>
        <p:spPr>
          <a:xfrm>
            <a:off x="12827099" y="4105197"/>
            <a:ext cx="10398001"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hemiplegia, face and arm&gt;leg</a:t>
            </a:r>
          </a:p>
        </p:txBody>
      </p:sp>
      <p:sp>
        <p:nvSpPr>
          <p:cNvPr id="1560" name="Contralateral hemisensory loss, face and arm"/>
          <p:cNvSpPr txBox="1"/>
          <p:nvPr/>
        </p:nvSpPr>
        <p:spPr>
          <a:xfrm>
            <a:off x="12643092" y="5653330"/>
            <a:ext cx="10766016"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hemisensory loss, face and arm</a:t>
            </a:r>
          </a:p>
        </p:txBody>
      </p:sp>
      <p:sp>
        <p:nvSpPr>
          <p:cNvPr id="1561" name="Conductive aphasia"/>
          <p:cNvSpPr txBox="1"/>
          <p:nvPr/>
        </p:nvSpPr>
        <p:spPr>
          <a:xfrm>
            <a:off x="15600363" y="7153351"/>
            <a:ext cx="4851475"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Conductive aphasia</a:t>
            </a:r>
          </a:p>
        </p:txBody>
      </p:sp>
      <p:sp>
        <p:nvSpPr>
          <p:cNvPr id="1562" name="Apraxia"/>
          <p:cNvSpPr txBox="1"/>
          <p:nvPr/>
        </p:nvSpPr>
        <p:spPr>
          <a:xfrm>
            <a:off x="16993246" y="8653371"/>
            <a:ext cx="2065709"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Apraxia</a:t>
            </a:r>
          </a:p>
        </p:txBody>
      </p:sp>
      <p:sp>
        <p:nvSpPr>
          <p:cNvPr id="1563" name="Constructional  dyspraxia"/>
          <p:cNvSpPr txBox="1"/>
          <p:nvPr/>
        </p:nvSpPr>
        <p:spPr>
          <a:xfrm>
            <a:off x="14894285" y="10153391"/>
            <a:ext cx="6263630"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Constructional  dyspraxia</a:t>
            </a:r>
          </a:p>
        </p:txBody>
      </p:sp>
      <p:sp>
        <p:nvSpPr>
          <p:cNvPr id="1564" name="Gerstmann Syndrome"/>
          <p:cNvSpPr txBox="1"/>
          <p:nvPr/>
        </p:nvSpPr>
        <p:spPr>
          <a:xfrm>
            <a:off x="15349811" y="11749637"/>
            <a:ext cx="5352579"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Gerstmann Syndrome</a:t>
            </a:r>
          </a:p>
        </p:txBody>
      </p:sp>
      <p:sp>
        <p:nvSpPr>
          <p:cNvPr id="1565" name="Shape"/>
          <p:cNvSpPr/>
          <p:nvPr/>
        </p:nvSpPr>
        <p:spPr>
          <a:xfrm>
            <a:off x="3087331" y="6697936"/>
            <a:ext cx="4406846" cy="2054180"/>
          </a:xfrm>
          <a:custGeom>
            <a:avLst/>
            <a:gdLst/>
            <a:ahLst/>
            <a:cxnLst>
              <a:cxn ang="0">
                <a:pos x="wd2" y="hd2"/>
              </a:cxn>
              <a:cxn ang="5400000">
                <a:pos x="wd2" y="hd2"/>
              </a:cxn>
              <a:cxn ang="10800000">
                <a:pos x="wd2" y="hd2"/>
              </a:cxn>
              <a:cxn ang="16200000">
                <a:pos x="wd2" y="hd2"/>
              </a:cxn>
            </a:cxnLst>
            <a:rect l="0" t="0" r="r" b="b"/>
            <a:pathLst>
              <a:path w="21600" h="21600" extrusionOk="0">
                <a:moveTo>
                  <a:pt x="4760" y="17839"/>
                </a:moveTo>
                <a:cubicBezTo>
                  <a:pt x="4018" y="15395"/>
                  <a:pt x="2357" y="15001"/>
                  <a:pt x="1361" y="17033"/>
                </a:cubicBezTo>
                <a:lnTo>
                  <a:pt x="0" y="13312"/>
                </a:lnTo>
                <a:lnTo>
                  <a:pt x="2022" y="8800"/>
                </a:lnTo>
                <a:lnTo>
                  <a:pt x="6544" y="2675"/>
                </a:lnTo>
                <a:lnTo>
                  <a:pt x="10465" y="54"/>
                </a:lnTo>
                <a:lnTo>
                  <a:pt x="13323" y="188"/>
                </a:lnTo>
                <a:lnTo>
                  <a:pt x="18748" y="0"/>
                </a:lnTo>
                <a:lnTo>
                  <a:pt x="21431" y="3681"/>
                </a:lnTo>
                <a:lnTo>
                  <a:pt x="21600" y="9587"/>
                </a:lnTo>
                <a:lnTo>
                  <a:pt x="19611" y="14884"/>
                </a:lnTo>
                <a:lnTo>
                  <a:pt x="17563" y="19415"/>
                </a:lnTo>
                <a:lnTo>
                  <a:pt x="15124" y="20220"/>
                </a:lnTo>
                <a:lnTo>
                  <a:pt x="9891" y="21255"/>
                </a:lnTo>
                <a:lnTo>
                  <a:pt x="6419" y="21600"/>
                </a:lnTo>
                <a:lnTo>
                  <a:pt x="4937" y="21330"/>
                </a:lnTo>
                <a:cubicBezTo>
                  <a:pt x="5143" y="20172"/>
                  <a:pt x="5077" y="18886"/>
                  <a:pt x="4760" y="17839"/>
                </a:cubicBezTo>
                <a:close/>
              </a:path>
            </a:pathLst>
          </a:custGeom>
          <a:blipFill>
            <a:blip r:embed="rId3"/>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5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15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lt">
                                    <p:tmAbs val="100"/>
                                  </p:iterate>
                                  <p:childTnLst>
                                    <p:set>
                                      <p:cBhvr>
                                        <p:cTn id="18" fill="hold"/>
                                        <p:tgtEl>
                                          <p:spTgt spid="15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type="lt">
                                    <p:tmAbs val="100"/>
                                  </p:iterate>
                                  <p:childTnLst>
                                    <p:set>
                                      <p:cBhvr>
                                        <p:cTn id="22" fill="hold"/>
                                        <p:tgtEl>
                                          <p:spTgt spid="15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type="lt">
                                    <p:tmAbs val="100"/>
                                  </p:iterate>
                                  <p:childTnLst>
                                    <p:set>
                                      <p:cBhvr>
                                        <p:cTn id="26" fill="hold"/>
                                        <p:tgtEl>
                                          <p:spTgt spid="15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7" nodeType="clickEffect">
                                  <p:stCondLst>
                                    <p:cond delay="0"/>
                                  </p:stCondLst>
                                  <p:iterate>
                                    <p:tmAbs val="0"/>
                                  </p:iterate>
                                  <p:childTnLst>
                                    <p:set>
                                      <p:cBhvr>
                                        <p:cTn id="30" fill="hold"/>
                                        <p:tgtEl>
                                          <p:spTgt spid="1565"/>
                                        </p:tgtEl>
                                        <p:attrNameLst>
                                          <p:attrName>style.visibility</p:attrName>
                                        </p:attrNameLst>
                                      </p:cBhvr>
                                      <p:to>
                                        <p:strVal val="visible"/>
                                      </p:to>
                                    </p:set>
                                    <p:animEffect transition="in" filter="box(out)">
                                      <p:cBhvr>
                                        <p:cTn id="31" dur="1000"/>
                                        <p:tgtEl>
                                          <p:spTgt spid="1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 grpId="1" animBg="1" advAuto="0"/>
      <p:bldP spid="1560" grpId="2" animBg="1" advAuto="0"/>
      <p:bldP spid="1561" grpId="3" animBg="1" advAuto="0"/>
      <p:bldP spid="1562" grpId="4" animBg="1" advAuto="0"/>
      <p:bldP spid="1563" grpId="5" animBg="1" advAuto="0"/>
      <p:bldP spid="1564" grpId="6" animBg="1" advAuto="0"/>
      <p:bldP spid="1565" grpId="7"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uperior Division Syndrome"/>
          <p:cNvSpPr txBox="1">
            <a:spLocks noGrp="1"/>
          </p:cNvSpPr>
          <p:nvPr>
            <p:ph type="title"/>
          </p:nvPr>
        </p:nvSpPr>
        <p:spPr>
          <a:xfrm>
            <a:off x="4155281" y="732233"/>
            <a:ext cx="16073438" cy="2678909"/>
          </a:xfrm>
          <a:prstGeom prst="rect">
            <a:avLst/>
          </a:prstGeom>
        </p:spPr>
        <p:txBody>
          <a:bodyPr/>
          <a:lstStyle/>
          <a:p>
            <a:r>
              <a:t>Superior Division Syndrome</a:t>
            </a:r>
          </a:p>
        </p:txBody>
      </p:sp>
      <p:pic>
        <p:nvPicPr>
          <p:cNvPr id="1568" name="image3.jpeg" descr="image3.jpeg"/>
          <p:cNvPicPr>
            <a:picLocks noChangeAspect="1"/>
          </p:cNvPicPr>
          <p:nvPr/>
        </p:nvPicPr>
        <p:blipFill>
          <a:blip r:embed="rId2"/>
          <a:srcRect l="10392" t="24153" r="8868" b="19292"/>
          <a:stretch>
            <a:fillRect/>
          </a:stretch>
        </p:blipFill>
        <p:spPr>
          <a:xfrm>
            <a:off x="5303836" y="3650275"/>
            <a:ext cx="13776336" cy="9649667"/>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0"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71"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72" name="Superior Division Syndrome"/>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Superior Division Syndrome</a:t>
            </a:r>
          </a:p>
        </p:txBody>
      </p:sp>
      <p:pic>
        <p:nvPicPr>
          <p:cNvPr id="1573" name="image3.jpeg" descr="image3.jpeg"/>
          <p:cNvPicPr>
            <a:picLocks noChangeAspect="1"/>
          </p:cNvPicPr>
          <p:nvPr/>
        </p:nvPicPr>
        <p:blipFill>
          <a:blip r:embed="rId3"/>
          <a:srcRect l="10392" t="24153" r="8868" b="19293"/>
          <a:stretch>
            <a:fillRect/>
          </a:stretch>
        </p:blipFill>
        <p:spPr>
          <a:xfrm>
            <a:off x="5071070" y="3594197"/>
            <a:ext cx="14241865" cy="9975747"/>
          </a:xfrm>
          <a:prstGeom prst="rect">
            <a:avLst/>
          </a:prstGeom>
          <a:ln w="12700">
            <a:miter lim="400000"/>
          </a:ln>
        </p:spPr>
      </p:pic>
      <p:sp>
        <p:nvSpPr>
          <p:cNvPr id="1574" name="Oval"/>
          <p:cNvSpPr/>
          <p:nvPr/>
        </p:nvSpPr>
        <p:spPr>
          <a:xfrm>
            <a:off x="14866385" y="8144277"/>
            <a:ext cx="538463" cy="343683"/>
          </a:xfrm>
          <a:prstGeom prst="ellipse">
            <a:avLst/>
          </a:prstGeom>
          <a:solidFill>
            <a:schemeClr val="accent3"/>
          </a:solidFill>
          <a:ln w="38100">
            <a:solidFill>
              <a:srgbClr val="002951"/>
            </a:solidFill>
          </a:ln>
        </p:spPr>
        <p:txBody>
          <a:bodyPr lIns="71436" tIns="71436" rIns="71436" bIns="71436" anchor="ctr"/>
          <a:lstStyle/>
          <a:p>
            <a:pPr>
              <a:defRPr>
                <a:solidFill>
                  <a:srgbClr val="002951"/>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1" nodeType="clickEffect">
                                  <p:stCondLst>
                                    <p:cond delay="0"/>
                                  </p:stCondLst>
                                  <p:iterate>
                                    <p:tmAbs val="0"/>
                                  </p:iterate>
                                  <p:childTnLst>
                                    <p:set>
                                      <p:cBhvr>
                                        <p:cTn id="6" fill="hold"/>
                                        <p:tgtEl>
                                          <p:spTgt spid="1574"/>
                                        </p:tgtEl>
                                        <p:attrNameLst>
                                          <p:attrName>style.visibility</p:attrName>
                                        </p:attrNameLst>
                                      </p:cBhvr>
                                      <p:to>
                                        <p:strVal val="visible"/>
                                      </p:to>
                                    </p:set>
                                    <p:anim calcmode="lin" valueType="num">
                                      <p:cBhvr>
                                        <p:cTn id="7" dur="1000" fill="hold"/>
                                        <p:tgtEl>
                                          <p:spTgt spid="1574"/>
                                        </p:tgtEl>
                                        <p:attrNameLst>
                                          <p:attrName>ppt_x</p:attrName>
                                        </p:attrNameLst>
                                      </p:cBhvr>
                                      <p:tavLst>
                                        <p:tav tm="0">
                                          <p:val>
                                            <p:strVal val="0-#ppt_w/2"/>
                                          </p:val>
                                        </p:tav>
                                        <p:tav tm="100000">
                                          <p:val>
                                            <p:strVal val="#ppt_x"/>
                                          </p:val>
                                        </p:tav>
                                      </p:tavLst>
                                    </p:anim>
                                    <p:anim calcmode="lin" valueType="num">
                                      <p:cBhvr>
                                        <p:cTn id="8" dur="1000" fill="hold"/>
                                        <p:tgtEl>
                                          <p:spTgt spid="15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4"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6"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77"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78" name="Superior Division Syndrome"/>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Superior Division Syndrome</a:t>
            </a:r>
          </a:p>
        </p:txBody>
      </p:sp>
      <p:pic>
        <p:nvPicPr>
          <p:cNvPr id="1579" name="image6.jpeg" descr="image6.jpeg"/>
          <p:cNvPicPr>
            <a:picLocks noChangeAspect="1"/>
          </p:cNvPicPr>
          <p:nvPr/>
        </p:nvPicPr>
        <p:blipFill>
          <a:blip r:embed="rId3"/>
          <a:stretch>
            <a:fillRect/>
          </a:stretch>
        </p:blipFill>
        <p:spPr>
          <a:xfrm>
            <a:off x="7642697" y="3075883"/>
            <a:ext cx="7664144" cy="9582155"/>
          </a:xfrm>
          <a:prstGeom prst="rect">
            <a:avLst/>
          </a:prstGeom>
          <a:ln w="12700">
            <a:miter lim="400000"/>
          </a:ln>
        </p:spPr>
      </p:pic>
      <p:pic>
        <p:nvPicPr>
          <p:cNvPr id="1580" name="image7.jpeg" descr="image7.jpeg"/>
          <p:cNvPicPr>
            <a:picLocks noChangeAspect="1"/>
          </p:cNvPicPr>
          <p:nvPr/>
        </p:nvPicPr>
        <p:blipFill>
          <a:blip r:embed="rId4"/>
          <a:stretch>
            <a:fillRect/>
          </a:stretch>
        </p:blipFill>
        <p:spPr>
          <a:xfrm>
            <a:off x="14733435" y="3075883"/>
            <a:ext cx="9582154" cy="9582155"/>
          </a:xfrm>
          <a:prstGeom prst="rect">
            <a:avLst/>
          </a:prstGeom>
          <a:ln w="12700">
            <a:miter lim="400000"/>
          </a:ln>
        </p:spPr>
      </p:pic>
      <p:pic>
        <p:nvPicPr>
          <p:cNvPr id="1581" name="image5.jpeg" descr="image5.jpeg"/>
          <p:cNvPicPr>
            <a:picLocks noChangeAspect="1"/>
          </p:cNvPicPr>
          <p:nvPr/>
        </p:nvPicPr>
        <p:blipFill>
          <a:blip r:embed="rId5"/>
          <a:stretch>
            <a:fillRect/>
          </a:stretch>
        </p:blipFill>
        <p:spPr>
          <a:xfrm>
            <a:off x="56579" y="3075883"/>
            <a:ext cx="7670463" cy="9582155"/>
          </a:xfrm>
          <a:prstGeom prst="rect">
            <a:avLst/>
          </a:prstGeom>
          <a:ln w="12700">
            <a:miter lim="400000"/>
          </a:ln>
        </p:spPr>
      </p:pic>
      <p:sp>
        <p:nvSpPr>
          <p:cNvPr id="1582" name="Shape"/>
          <p:cNvSpPr/>
          <p:nvPr/>
        </p:nvSpPr>
        <p:spPr>
          <a:xfrm>
            <a:off x="4651226" y="5411970"/>
            <a:ext cx="1802822" cy="3691353"/>
          </a:xfrm>
          <a:custGeom>
            <a:avLst/>
            <a:gdLst/>
            <a:ahLst/>
            <a:cxnLst>
              <a:cxn ang="0">
                <a:pos x="wd2" y="hd2"/>
              </a:cxn>
              <a:cxn ang="5400000">
                <a:pos x="wd2" y="hd2"/>
              </a:cxn>
              <a:cxn ang="10800000">
                <a:pos x="wd2" y="hd2"/>
              </a:cxn>
              <a:cxn ang="16200000">
                <a:pos x="wd2" y="hd2"/>
              </a:cxn>
            </a:cxnLst>
            <a:rect l="0" t="0" r="r" b="b"/>
            <a:pathLst>
              <a:path w="21600" h="21600" extrusionOk="0">
                <a:moveTo>
                  <a:pt x="5007" y="24"/>
                </a:moveTo>
                <a:lnTo>
                  <a:pt x="2958" y="4930"/>
                </a:lnTo>
                <a:lnTo>
                  <a:pt x="1058" y="9283"/>
                </a:lnTo>
                <a:lnTo>
                  <a:pt x="56" y="11490"/>
                </a:lnTo>
                <a:lnTo>
                  <a:pt x="0" y="14190"/>
                </a:lnTo>
                <a:lnTo>
                  <a:pt x="902" y="16374"/>
                </a:lnTo>
                <a:lnTo>
                  <a:pt x="1691" y="19048"/>
                </a:lnTo>
                <a:lnTo>
                  <a:pt x="7058" y="20187"/>
                </a:lnTo>
                <a:lnTo>
                  <a:pt x="13790" y="20558"/>
                </a:lnTo>
                <a:lnTo>
                  <a:pt x="17541" y="20832"/>
                </a:lnTo>
                <a:lnTo>
                  <a:pt x="21545" y="21600"/>
                </a:lnTo>
                <a:lnTo>
                  <a:pt x="21600" y="19167"/>
                </a:lnTo>
                <a:lnTo>
                  <a:pt x="21442" y="15554"/>
                </a:lnTo>
                <a:lnTo>
                  <a:pt x="19865" y="11768"/>
                </a:lnTo>
                <a:lnTo>
                  <a:pt x="17974" y="8622"/>
                </a:lnTo>
                <a:lnTo>
                  <a:pt x="15136" y="5080"/>
                </a:lnTo>
                <a:lnTo>
                  <a:pt x="12243" y="2555"/>
                </a:lnTo>
                <a:lnTo>
                  <a:pt x="8562" y="0"/>
                </a:lnTo>
                <a:lnTo>
                  <a:pt x="5007" y="24"/>
                </a:lnTo>
                <a:close/>
              </a:path>
            </a:pathLst>
          </a:custGeom>
          <a:blipFill>
            <a:blip r:embed="rId6">
              <a:alphaModFix amt="73429"/>
            </a:blip>
          </a:blipFill>
          <a:ln w="12700">
            <a:miter lim="400000"/>
          </a:ln>
        </p:spPr>
        <p:txBody>
          <a:bodyPr lIns="71436" tIns="71436" rIns="71436" bIns="71436" anchor="ctr"/>
          <a:lstStyle/>
          <a:p>
            <a:pPr>
              <a:defRPr sz="5600">
                <a:solidFill>
                  <a:srgbClr val="FFFFFF"/>
                </a:solidFill>
              </a:defRPr>
            </a:pPr>
            <a:endParaRPr/>
          </a:p>
        </p:txBody>
      </p:sp>
      <p:sp>
        <p:nvSpPr>
          <p:cNvPr id="1583" name="Shape"/>
          <p:cNvSpPr/>
          <p:nvPr/>
        </p:nvSpPr>
        <p:spPr>
          <a:xfrm>
            <a:off x="12457389" y="5133366"/>
            <a:ext cx="1253708" cy="2563285"/>
          </a:xfrm>
          <a:custGeom>
            <a:avLst/>
            <a:gdLst/>
            <a:ahLst/>
            <a:cxnLst>
              <a:cxn ang="0">
                <a:pos x="wd2" y="hd2"/>
              </a:cxn>
              <a:cxn ang="5400000">
                <a:pos x="wd2" y="hd2"/>
              </a:cxn>
              <a:cxn ang="10800000">
                <a:pos x="wd2" y="hd2"/>
              </a:cxn>
              <a:cxn ang="16200000">
                <a:pos x="wd2" y="hd2"/>
              </a:cxn>
            </a:cxnLst>
            <a:rect l="0" t="0" r="r" b="b"/>
            <a:pathLst>
              <a:path w="21600" h="21600" extrusionOk="0">
                <a:moveTo>
                  <a:pt x="4083" y="534"/>
                </a:moveTo>
                <a:lnTo>
                  <a:pt x="3143" y="4559"/>
                </a:lnTo>
                <a:lnTo>
                  <a:pt x="755" y="6485"/>
                </a:lnTo>
                <a:lnTo>
                  <a:pt x="0" y="10478"/>
                </a:lnTo>
                <a:lnTo>
                  <a:pt x="5438" y="15032"/>
                </a:lnTo>
                <a:lnTo>
                  <a:pt x="4861" y="18035"/>
                </a:lnTo>
                <a:lnTo>
                  <a:pt x="5293" y="21600"/>
                </a:lnTo>
                <a:lnTo>
                  <a:pt x="10992" y="20013"/>
                </a:lnTo>
                <a:lnTo>
                  <a:pt x="15610" y="17507"/>
                </a:lnTo>
                <a:lnTo>
                  <a:pt x="19146" y="15920"/>
                </a:lnTo>
                <a:lnTo>
                  <a:pt x="21600" y="11932"/>
                </a:lnTo>
                <a:lnTo>
                  <a:pt x="20087" y="7241"/>
                </a:lnTo>
                <a:lnTo>
                  <a:pt x="15394" y="4274"/>
                </a:lnTo>
                <a:lnTo>
                  <a:pt x="12074" y="2015"/>
                </a:lnTo>
                <a:lnTo>
                  <a:pt x="6874" y="0"/>
                </a:lnTo>
                <a:lnTo>
                  <a:pt x="4083" y="534"/>
                </a:lnTo>
                <a:close/>
              </a:path>
            </a:pathLst>
          </a:custGeom>
          <a:blipFill>
            <a:blip r:embed="rId6">
              <a:alphaModFix amt="71847"/>
            </a:blip>
          </a:blipFill>
          <a:ln w="12700">
            <a:miter lim="400000"/>
          </a:ln>
        </p:spPr>
        <p:txBody>
          <a:bodyPr lIns="71436" tIns="71436" rIns="71436" bIns="71436" anchor="ctr"/>
          <a:lstStyle/>
          <a:p>
            <a:pPr>
              <a:defRPr sz="5600">
                <a:solidFill>
                  <a:srgbClr val="FFFFFF"/>
                </a:solidFill>
              </a:defRPr>
            </a:pPr>
            <a:endParaRPr/>
          </a:p>
        </p:txBody>
      </p:sp>
      <p:sp>
        <p:nvSpPr>
          <p:cNvPr id="1584" name="Shape"/>
          <p:cNvSpPr/>
          <p:nvPr/>
        </p:nvSpPr>
        <p:spPr>
          <a:xfrm>
            <a:off x="17005526" y="4852563"/>
            <a:ext cx="3839323" cy="3124889"/>
          </a:xfrm>
          <a:custGeom>
            <a:avLst/>
            <a:gdLst/>
            <a:ahLst/>
            <a:cxnLst>
              <a:cxn ang="0">
                <a:pos x="wd2" y="hd2"/>
              </a:cxn>
              <a:cxn ang="5400000">
                <a:pos x="wd2" y="hd2"/>
              </a:cxn>
              <a:cxn ang="10800000">
                <a:pos x="wd2" y="hd2"/>
              </a:cxn>
              <a:cxn ang="16200000">
                <a:pos x="wd2" y="hd2"/>
              </a:cxn>
            </a:cxnLst>
            <a:rect l="0" t="0" r="r" b="b"/>
            <a:pathLst>
              <a:path w="21600" h="21600" extrusionOk="0">
                <a:moveTo>
                  <a:pt x="7384" y="21600"/>
                </a:moveTo>
                <a:lnTo>
                  <a:pt x="8595" y="18333"/>
                </a:lnTo>
                <a:lnTo>
                  <a:pt x="9254" y="16219"/>
                </a:lnTo>
                <a:lnTo>
                  <a:pt x="12795" y="14466"/>
                </a:lnTo>
                <a:lnTo>
                  <a:pt x="16250" y="14289"/>
                </a:lnTo>
                <a:lnTo>
                  <a:pt x="19964" y="13793"/>
                </a:lnTo>
                <a:lnTo>
                  <a:pt x="20534" y="7776"/>
                </a:lnTo>
                <a:lnTo>
                  <a:pt x="21600" y="5970"/>
                </a:lnTo>
                <a:lnTo>
                  <a:pt x="21600" y="3494"/>
                </a:lnTo>
                <a:lnTo>
                  <a:pt x="19585" y="476"/>
                </a:lnTo>
                <a:lnTo>
                  <a:pt x="17627" y="0"/>
                </a:lnTo>
                <a:lnTo>
                  <a:pt x="14888" y="1281"/>
                </a:lnTo>
                <a:lnTo>
                  <a:pt x="12982" y="1791"/>
                </a:lnTo>
                <a:lnTo>
                  <a:pt x="8637" y="2530"/>
                </a:lnTo>
                <a:lnTo>
                  <a:pt x="7141" y="5184"/>
                </a:lnTo>
                <a:lnTo>
                  <a:pt x="4688" y="7435"/>
                </a:lnTo>
                <a:lnTo>
                  <a:pt x="2822" y="8889"/>
                </a:lnTo>
                <a:lnTo>
                  <a:pt x="514" y="11549"/>
                </a:lnTo>
                <a:lnTo>
                  <a:pt x="0" y="13465"/>
                </a:lnTo>
                <a:lnTo>
                  <a:pt x="109" y="15619"/>
                </a:lnTo>
                <a:lnTo>
                  <a:pt x="1678" y="18812"/>
                </a:lnTo>
                <a:lnTo>
                  <a:pt x="5733" y="19989"/>
                </a:lnTo>
                <a:lnTo>
                  <a:pt x="7384" y="21600"/>
                </a:lnTo>
                <a:close/>
              </a:path>
            </a:pathLst>
          </a:custGeom>
          <a:blipFill>
            <a:blip r:embed="rId6">
              <a:alphaModFix amt="72320"/>
            </a:blip>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82"/>
                                        </p:tgtEl>
                                        <p:attrNameLst>
                                          <p:attrName>style.visibility</p:attrName>
                                        </p:attrNameLst>
                                      </p:cBhvr>
                                      <p:to>
                                        <p:strVal val="visible"/>
                                      </p:to>
                                    </p:set>
                                    <p:animEffect transition="in" filter="box(out)">
                                      <p:cBhvr>
                                        <p:cTn id="7" dur="1000"/>
                                        <p:tgtEl>
                                          <p:spTgt spid="15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583"/>
                                        </p:tgtEl>
                                        <p:attrNameLst>
                                          <p:attrName>style.visibility</p:attrName>
                                        </p:attrNameLst>
                                      </p:cBhvr>
                                      <p:to>
                                        <p:strVal val="visible"/>
                                      </p:to>
                                    </p:set>
                                    <p:animEffect transition="in" filter="box(out)">
                                      <p:cBhvr>
                                        <p:cTn id="12" dur="1000"/>
                                        <p:tgtEl>
                                          <p:spTgt spid="15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584"/>
                                        </p:tgtEl>
                                        <p:attrNameLst>
                                          <p:attrName>style.visibility</p:attrName>
                                        </p:attrNameLst>
                                      </p:cBhvr>
                                      <p:to>
                                        <p:strVal val="visible"/>
                                      </p:to>
                                    </p:set>
                                    <p:animEffect transition="in" filter="box(out)">
                                      <p:cBhvr>
                                        <p:cTn id="17" dur="1000"/>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2" grpId="1" animBg="1" advAuto="0"/>
      <p:bldP spid="1583" grpId="2" animBg="1" advAuto="0"/>
      <p:bldP spid="1584" grpId="3"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86"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87"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88" name="Superior Division"/>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Superior Division</a:t>
            </a:r>
          </a:p>
        </p:txBody>
      </p:sp>
      <p:pic>
        <p:nvPicPr>
          <p:cNvPr id="1589" name="image7.jpeg" descr="image7.jpeg"/>
          <p:cNvPicPr>
            <a:picLocks noChangeAspect="1"/>
          </p:cNvPicPr>
          <p:nvPr/>
        </p:nvPicPr>
        <p:blipFill>
          <a:blip r:embed="rId3"/>
          <a:stretch>
            <a:fillRect/>
          </a:stretch>
        </p:blipFill>
        <p:spPr>
          <a:xfrm>
            <a:off x="1071917" y="3594198"/>
            <a:ext cx="9756204" cy="9756206"/>
          </a:xfrm>
          <a:prstGeom prst="rect">
            <a:avLst/>
          </a:prstGeom>
          <a:ln w="12700">
            <a:miter lim="400000"/>
          </a:ln>
        </p:spPr>
      </p:pic>
      <p:sp>
        <p:nvSpPr>
          <p:cNvPr id="1590" name="Contralateral hemiparesis"/>
          <p:cNvSpPr txBox="1"/>
          <p:nvPr/>
        </p:nvSpPr>
        <p:spPr>
          <a:xfrm>
            <a:off x="16188592" y="4292772"/>
            <a:ext cx="6247743"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hemiparesis</a:t>
            </a:r>
          </a:p>
        </p:txBody>
      </p:sp>
      <p:sp>
        <p:nvSpPr>
          <p:cNvPr id="1591" name="Expressive aphasia"/>
          <p:cNvSpPr txBox="1"/>
          <p:nvPr/>
        </p:nvSpPr>
        <p:spPr>
          <a:xfrm>
            <a:off x="16990387" y="11980403"/>
            <a:ext cx="4644156"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Expressive aphasia</a:t>
            </a:r>
          </a:p>
        </p:txBody>
      </p:sp>
      <p:sp>
        <p:nvSpPr>
          <p:cNvPr id="1592" name="Contralateral gaze palsy"/>
          <p:cNvSpPr txBox="1"/>
          <p:nvPr/>
        </p:nvSpPr>
        <p:spPr>
          <a:xfrm>
            <a:off x="16215904" y="8433242"/>
            <a:ext cx="5888322"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gaze palsy</a:t>
            </a:r>
          </a:p>
        </p:txBody>
      </p:sp>
      <p:sp>
        <p:nvSpPr>
          <p:cNvPr id="1593" name="Shape"/>
          <p:cNvSpPr/>
          <p:nvPr/>
        </p:nvSpPr>
        <p:spPr>
          <a:xfrm>
            <a:off x="3344559" y="5408183"/>
            <a:ext cx="3869319" cy="3327070"/>
          </a:xfrm>
          <a:custGeom>
            <a:avLst/>
            <a:gdLst/>
            <a:ahLst/>
            <a:cxnLst>
              <a:cxn ang="0">
                <a:pos x="wd2" y="hd2"/>
              </a:cxn>
              <a:cxn ang="5400000">
                <a:pos x="wd2" y="hd2"/>
              </a:cxn>
              <a:cxn ang="10800000">
                <a:pos x="wd2" y="hd2"/>
              </a:cxn>
              <a:cxn ang="16200000">
                <a:pos x="wd2" y="hd2"/>
              </a:cxn>
            </a:cxnLst>
            <a:rect l="0" t="0" r="r" b="b"/>
            <a:pathLst>
              <a:path w="21600" h="21600" extrusionOk="0">
                <a:moveTo>
                  <a:pt x="7384" y="21600"/>
                </a:moveTo>
                <a:lnTo>
                  <a:pt x="8595" y="18333"/>
                </a:lnTo>
                <a:lnTo>
                  <a:pt x="9254" y="16219"/>
                </a:lnTo>
                <a:lnTo>
                  <a:pt x="12795" y="14466"/>
                </a:lnTo>
                <a:lnTo>
                  <a:pt x="16250" y="14289"/>
                </a:lnTo>
                <a:lnTo>
                  <a:pt x="19964" y="13793"/>
                </a:lnTo>
                <a:lnTo>
                  <a:pt x="20534" y="7776"/>
                </a:lnTo>
                <a:lnTo>
                  <a:pt x="21600" y="5970"/>
                </a:lnTo>
                <a:lnTo>
                  <a:pt x="21600" y="3494"/>
                </a:lnTo>
                <a:lnTo>
                  <a:pt x="19585" y="476"/>
                </a:lnTo>
                <a:lnTo>
                  <a:pt x="17627" y="0"/>
                </a:lnTo>
                <a:lnTo>
                  <a:pt x="14888" y="1281"/>
                </a:lnTo>
                <a:lnTo>
                  <a:pt x="12982" y="1791"/>
                </a:lnTo>
                <a:lnTo>
                  <a:pt x="8637" y="2530"/>
                </a:lnTo>
                <a:lnTo>
                  <a:pt x="7141" y="5184"/>
                </a:lnTo>
                <a:lnTo>
                  <a:pt x="4688" y="7435"/>
                </a:lnTo>
                <a:lnTo>
                  <a:pt x="2822" y="8889"/>
                </a:lnTo>
                <a:lnTo>
                  <a:pt x="514" y="11549"/>
                </a:lnTo>
                <a:lnTo>
                  <a:pt x="0" y="13465"/>
                </a:lnTo>
                <a:lnTo>
                  <a:pt x="109" y="15619"/>
                </a:lnTo>
                <a:lnTo>
                  <a:pt x="1678" y="18812"/>
                </a:lnTo>
                <a:lnTo>
                  <a:pt x="5733" y="19989"/>
                </a:lnTo>
                <a:lnTo>
                  <a:pt x="7384" y="21600"/>
                </a:lnTo>
                <a:close/>
              </a:path>
            </a:pathLst>
          </a:custGeom>
          <a:blipFill>
            <a:blip r:embed="rId4"/>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5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15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4" nodeType="clickEffect">
                                  <p:stCondLst>
                                    <p:cond delay="0"/>
                                  </p:stCondLst>
                                  <p:iterate>
                                    <p:tmAbs val="0"/>
                                  </p:iterate>
                                  <p:childTnLst>
                                    <p:set>
                                      <p:cBhvr>
                                        <p:cTn id="18" fill="hold"/>
                                        <p:tgtEl>
                                          <p:spTgt spid="1593"/>
                                        </p:tgtEl>
                                        <p:attrNameLst>
                                          <p:attrName>style.visibility</p:attrName>
                                        </p:attrNameLst>
                                      </p:cBhvr>
                                      <p:to>
                                        <p:strVal val="visible"/>
                                      </p:to>
                                    </p:set>
                                    <p:animEffect transition="in" filter="box(out)">
                                      <p:cBhvr>
                                        <p:cTn id="19" dur="1000"/>
                                        <p:tgtEl>
                                          <p:spTgt spid="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0" grpId="1" animBg="1" advAuto="0"/>
      <p:bldP spid="1591" grpId="3" animBg="1" advAuto="0"/>
      <p:bldP spid="1592" grpId="2" animBg="1" advAuto="0"/>
      <p:bldP spid="1593" grpId="4"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5"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96"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597" name="Inferior division syndrome"/>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Inferior division syndrome</a:t>
            </a:r>
          </a:p>
        </p:txBody>
      </p:sp>
      <p:pic>
        <p:nvPicPr>
          <p:cNvPr id="1598" name="image3.jpeg" descr="image3.jpeg"/>
          <p:cNvPicPr>
            <a:picLocks noChangeAspect="1"/>
          </p:cNvPicPr>
          <p:nvPr/>
        </p:nvPicPr>
        <p:blipFill>
          <a:blip r:embed="rId3"/>
          <a:srcRect l="10392" t="24153" r="8868" b="19293"/>
          <a:stretch>
            <a:fillRect/>
          </a:stretch>
        </p:blipFill>
        <p:spPr>
          <a:xfrm>
            <a:off x="4535665" y="2823707"/>
            <a:ext cx="15063194" cy="10551052"/>
          </a:xfrm>
          <a:prstGeom prst="rect">
            <a:avLst/>
          </a:prstGeom>
          <a:ln w="12700">
            <a:miter lim="400000"/>
          </a:ln>
        </p:spPr>
      </p:pic>
      <p:sp>
        <p:nvSpPr>
          <p:cNvPr id="1599" name="Oval"/>
          <p:cNvSpPr/>
          <p:nvPr/>
        </p:nvSpPr>
        <p:spPr>
          <a:xfrm>
            <a:off x="14784652" y="8262142"/>
            <a:ext cx="353577" cy="304443"/>
          </a:xfrm>
          <a:prstGeom prst="ellipse">
            <a:avLst/>
          </a:prstGeom>
          <a:solidFill>
            <a:schemeClr val="accent3"/>
          </a:solidFill>
          <a:ln w="38100">
            <a:solidFill>
              <a:srgbClr val="002951"/>
            </a:solidFill>
          </a:ln>
        </p:spPr>
        <p:txBody>
          <a:bodyPr lIns="71436" tIns="71436" rIns="71436" bIns="71436" anchor="ctr"/>
          <a:lstStyle/>
          <a:p>
            <a:pPr>
              <a:defRPr>
                <a:solidFill>
                  <a:srgbClr val="002951"/>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1" nodeType="clickEffect">
                                  <p:stCondLst>
                                    <p:cond delay="0"/>
                                  </p:stCondLst>
                                  <p:iterate>
                                    <p:tmAbs val="0"/>
                                  </p:iterate>
                                  <p:childTnLst>
                                    <p:set>
                                      <p:cBhvr>
                                        <p:cTn id="6" fill="hold"/>
                                        <p:tgtEl>
                                          <p:spTgt spid="1599"/>
                                        </p:tgtEl>
                                        <p:attrNameLst>
                                          <p:attrName>style.visibility</p:attrName>
                                        </p:attrNameLst>
                                      </p:cBhvr>
                                      <p:to>
                                        <p:strVal val="visible"/>
                                      </p:to>
                                    </p:set>
                                    <p:anim calcmode="lin" valueType="num">
                                      <p:cBhvr>
                                        <p:cTn id="7" dur="1000" fill="hold"/>
                                        <p:tgtEl>
                                          <p:spTgt spid="1599"/>
                                        </p:tgtEl>
                                        <p:attrNameLst>
                                          <p:attrName>ppt_x</p:attrName>
                                        </p:attrNameLst>
                                      </p:cBhvr>
                                      <p:tavLst>
                                        <p:tav tm="0">
                                          <p:val>
                                            <p:strVal val="0-#ppt_w/2"/>
                                          </p:val>
                                        </p:tav>
                                        <p:tav tm="100000">
                                          <p:val>
                                            <p:strVal val="#ppt_x"/>
                                          </p:val>
                                        </p:tav>
                                      </p:tavLst>
                                    </p:anim>
                                    <p:anim calcmode="lin" valueType="num">
                                      <p:cBhvr>
                                        <p:cTn id="8" dur="1000" fill="hold"/>
                                        <p:tgtEl>
                                          <p:spTgt spid="15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1"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602"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603" name="Inferior division syndrome"/>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Inferior division syndrome</a:t>
            </a:r>
          </a:p>
        </p:txBody>
      </p:sp>
      <p:pic>
        <p:nvPicPr>
          <p:cNvPr id="1604" name="image7.jpeg" descr="image7.jpeg"/>
          <p:cNvPicPr>
            <a:picLocks noChangeAspect="1"/>
          </p:cNvPicPr>
          <p:nvPr/>
        </p:nvPicPr>
        <p:blipFill>
          <a:blip r:embed="rId3"/>
          <a:stretch>
            <a:fillRect/>
          </a:stretch>
        </p:blipFill>
        <p:spPr>
          <a:xfrm>
            <a:off x="15043827" y="2578872"/>
            <a:ext cx="9539289" cy="9539289"/>
          </a:xfrm>
          <a:prstGeom prst="rect">
            <a:avLst/>
          </a:prstGeom>
          <a:ln w="12700">
            <a:miter lim="400000"/>
          </a:ln>
        </p:spPr>
      </p:pic>
      <p:pic>
        <p:nvPicPr>
          <p:cNvPr id="1605" name="image4.jpeg" descr="image4.jpeg"/>
          <p:cNvPicPr>
            <a:picLocks noChangeAspect="1"/>
          </p:cNvPicPr>
          <p:nvPr/>
        </p:nvPicPr>
        <p:blipFill>
          <a:blip r:embed="rId4"/>
          <a:stretch>
            <a:fillRect/>
          </a:stretch>
        </p:blipFill>
        <p:spPr>
          <a:xfrm>
            <a:off x="-422" y="2578872"/>
            <a:ext cx="7636263" cy="9539428"/>
          </a:xfrm>
          <a:prstGeom prst="rect">
            <a:avLst/>
          </a:prstGeom>
          <a:ln w="12700">
            <a:miter lim="400000"/>
          </a:ln>
        </p:spPr>
      </p:pic>
      <p:pic>
        <p:nvPicPr>
          <p:cNvPr id="1606" name="image8.jpeg" descr="image8.jpeg"/>
          <p:cNvPicPr>
            <a:picLocks noChangeAspect="1"/>
          </p:cNvPicPr>
          <p:nvPr/>
        </p:nvPicPr>
        <p:blipFill>
          <a:blip r:embed="rId5"/>
          <a:stretch>
            <a:fillRect/>
          </a:stretch>
        </p:blipFill>
        <p:spPr>
          <a:xfrm>
            <a:off x="7468960" y="2560745"/>
            <a:ext cx="7658856" cy="9575542"/>
          </a:xfrm>
          <a:prstGeom prst="rect">
            <a:avLst/>
          </a:prstGeom>
          <a:ln w="12700">
            <a:miter lim="400000"/>
          </a:ln>
        </p:spPr>
      </p:pic>
      <p:sp>
        <p:nvSpPr>
          <p:cNvPr id="1607" name="Shape"/>
          <p:cNvSpPr/>
          <p:nvPr/>
        </p:nvSpPr>
        <p:spPr>
          <a:xfrm>
            <a:off x="18516420" y="4618809"/>
            <a:ext cx="4224324" cy="3571349"/>
          </a:xfrm>
          <a:custGeom>
            <a:avLst/>
            <a:gdLst/>
            <a:ahLst/>
            <a:cxnLst>
              <a:cxn ang="0">
                <a:pos x="wd2" y="hd2"/>
              </a:cxn>
              <a:cxn ang="5400000">
                <a:pos x="wd2" y="hd2"/>
              </a:cxn>
              <a:cxn ang="10800000">
                <a:pos x="wd2" y="hd2"/>
              </a:cxn>
              <a:cxn ang="16200000">
                <a:pos x="wd2" y="hd2"/>
              </a:cxn>
            </a:cxnLst>
            <a:rect l="0" t="0" r="r" b="b"/>
            <a:pathLst>
              <a:path w="21600" h="21600" extrusionOk="0">
                <a:moveTo>
                  <a:pt x="14620" y="17089"/>
                </a:moveTo>
                <a:lnTo>
                  <a:pt x="7491" y="19147"/>
                </a:lnTo>
                <a:lnTo>
                  <a:pt x="2975" y="21600"/>
                </a:lnTo>
                <a:lnTo>
                  <a:pt x="0" y="19002"/>
                </a:lnTo>
                <a:lnTo>
                  <a:pt x="2462" y="16606"/>
                </a:lnTo>
                <a:lnTo>
                  <a:pt x="10886" y="14045"/>
                </a:lnTo>
                <a:lnTo>
                  <a:pt x="12434" y="10619"/>
                </a:lnTo>
                <a:lnTo>
                  <a:pt x="15250" y="6434"/>
                </a:lnTo>
                <a:lnTo>
                  <a:pt x="15569" y="2584"/>
                </a:lnTo>
                <a:lnTo>
                  <a:pt x="17264" y="0"/>
                </a:lnTo>
                <a:lnTo>
                  <a:pt x="21600" y="2554"/>
                </a:lnTo>
                <a:lnTo>
                  <a:pt x="19583" y="6676"/>
                </a:lnTo>
                <a:lnTo>
                  <a:pt x="18210" y="11475"/>
                </a:lnTo>
                <a:lnTo>
                  <a:pt x="17942" y="15757"/>
                </a:lnTo>
                <a:lnTo>
                  <a:pt x="14620" y="17089"/>
                </a:lnTo>
                <a:close/>
              </a:path>
            </a:pathLst>
          </a:custGeom>
          <a:blipFill>
            <a:blip r:embed="rId6"/>
          </a:blipFill>
          <a:ln w="12700">
            <a:miter lim="400000"/>
          </a:ln>
        </p:spPr>
        <p:txBody>
          <a:bodyPr lIns="71436" tIns="71436" rIns="71436" bIns="71436" anchor="ctr"/>
          <a:lstStyle/>
          <a:p>
            <a:pPr>
              <a:defRPr sz="5600">
                <a:solidFill>
                  <a:srgbClr val="FFFFFF"/>
                </a:solidFill>
              </a:defRPr>
            </a:pPr>
            <a:endParaRPr/>
          </a:p>
        </p:txBody>
      </p:sp>
      <p:sp>
        <p:nvSpPr>
          <p:cNvPr id="1608" name="Shape"/>
          <p:cNvSpPr/>
          <p:nvPr/>
        </p:nvSpPr>
        <p:spPr>
          <a:xfrm>
            <a:off x="12262428" y="4592578"/>
            <a:ext cx="1627418" cy="3008232"/>
          </a:xfrm>
          <a:custGeom>
            <a:avLst/>
            <a:gdLst/>
            <a:ahLst/>
            <a:cxnLst>
              <a:cxn ang="0">
                <a:pos x="wd2" y="hd2"/>
              </a:cxn>
              <a:cxn ang="5400000">
                <a:pos x="wd2" y="hd2"/>
              </a:cxn>
              <a:cxn ang="10800000">
                <a:pos x="wd2" y="hd2"/>
              </a:cxn>
              <a:cxn ang="16200000">
                <a:pos x="wd2" y="hd2"/>
              </a:cxn>
            </a:cxnLst>
            <a:rect l="0" t="0" r="r" b="b"/>
            <a:pathLst>
              <a:path w="21600" h="21600" extrusionOk="0">
                <a:moveTo>
                  <a:pt x="9582" y="17042"/>
                </a:moveTo>
                <a:lnTo>
                  <a:pt x="14838" y="14144"/>
                </a:lnTo>
                <a:lnTo>
                  <a:pt x="16177" y="15701"/>
                </a:lnTo>
                <a:lnTo>
                  <a:pt x="18009" y="14739"/>
                </a:lnTo>
                <a:lnTo>
                  <a:pt x="21217" y="15972"/>
                </a:lnTo>
                <a:lnTo>
                  <a:pt x="19884" y="17232"/>
                </a:lnTo>
                <a:lnTo>
                  <a:pt x="21600" y="19431"/>
                </a:lnTo>
                <a:lnTo>
                  <a:pt x="20541" y="21512"/>
                </a:lnTo>
                <a:lnTo>
                  <a:pt x="16164" y="21600"/>
                </a:lnTo>
                <a:lnTo>
                  <a:pt x="8089" y="19752"/>
                </a:lnTo>
                <a:lnTo>
                  <a:pt x="4054" y="16819"/>
                </a:lnTo>
                <a:lnTo>
                  <a:pt x="2298" y="11894"/>
                </a:lnTo>
                <a:lnTo>
                  <a:pt x="1326" y="8613"/>
                </a:lnTo>
                <a:lnTo>
                  <a:pt x="0" y="4451"/>
                </a:lnTo>
                <a:lnTo>
                  <a:pt x="3042" y="0"/>
                </a:lnTo>
                <a:lnTo>
                  <a:pt x="9633" y="279"/>
                </a:lnTo>
                <a:lnTo>
                  <a:pt x="14003" y="3187"/>
                </a:lnTo>
                <a:lnTo>
                  <a:pt x="18041" y="5531"/>
                </a:lnTo>
                <a:lnTo>
                  <a:pt x="20586" y="9643"/>
                </a:lnTo>
                <a:lnTo>
                  <a:pt x="20254" y="12663"/>
                </a:lnTo>
                <a:lnTo>
                  <a:pt x="17307" y="13694"/>
                </a:lnTo>
                <a:lnTo>
                  <a:pt x="9563" y="10643"/>
                </a:lnTo>
                <a:lnTo>
                  <a:pt x="8286" y="13319"/>
                </a:lnTo>
                <a:lnTo>
                  <a:pt x="9582" y="17042"/>
                </a:lnTo>
                <a:close/>
              </a:path>
            </a:pathLst>
          </a:custGeom>
          <a:blipFill>
            <a:blip r:embed="rId6"/>
          </a:blipFill>
          <a:ln w="12700">
            <a:miter lim="400000"/>
          </a:ln>
        </p:spPr>
        <p:txBody>
          <a:bodyPr lIns="71436" tIns="71436" rIns="71436" bIns="71436" anchor="ctr"/>
          <a:lstStyle/>
          <a:p>
            <a:pPr>
              <a:defRPr sz="5600">
                <a:solidFill>
                  <a:srgbClr val="FFFFFF"/>
                </a:solidFill>
              </a:defRPr>
            </a:pPr>
            <a:endParaRPr/>
          </a:p>
        </p:txBody>
      </p:sp>
      <p:sp>
        <p:nvSpPr>
          <p:cNvPr id="1609" name="Shape"/>
          <p:cNvSpPr/>
          <p:nvPr/>
        </p:nvSpPr>
        <p:spPr>
          <a:xfrm>
            <a:off x="5074666" y="6121808"/>
            <a:ext cx="1329454" cy="4344683"/>
          </a:xfrm>
          <a:custGeom>
            <a:avLst/>
            <a:gdLst/>
            <a:ahLst/>
            <a:cxnLst>
              <a:cxn ang="0">
                <a:pos x="wd2" y="hd2"/>
              </a:cxn>
              <a:cxn ang="5400000">
                <a:pos x="wd2" y="hd2"/>
              </a:cxn>
              <a:cxn ang="10800000">
                <a:pos x="wd2" y="hd2"/>
              </a:cxn>
              <a:cxn ang="16200000">
                <a:pos x="wd2" y="hd2"/>
              </a:cxn>
            </a:cxnLst>
            <a:rect l="0" t="0" r="r" b="b"/>
            <a:pathLst>
              <a:path w="21600" h="21600" extrusionOk="0">
                <a:moveTo>
                  <a:pt x="7919" y="2701"/>
                </a:moveTo>
                <a:lnTo>
                  <a:pt x="8807" y="5662"/>
                </a:lnTo>
                <a:lnTo>
                  <a:pt x="8124" y="7396"/>
                </a:lnTo>
                <a:lnTo>
                  <a:pt x="4311" y="9375"/>
                </a:lnTo>
                <a:lnTo>
                  <a:pt x="0" y="11456"/>
                </a:lnTo>
                <a:lnTo>
                  <a:pt x="609" y="14745"/>
                </a:lnTo>
                <a:lnTo>
                  <a:pt x="1940" y="16514"/>
                </a:lnTo>
                <a:lnTo>
                  <a:pt x="1940" y="18599"/>
                </a:lnTo>
                <a:lnTo>
                  <a:pt x="1256" y="20018"/>
                </a:lnTo>
                <a:lnTo>
                  <a:pt x="4927" y="21475"/>
                </a:lnTo>
                <a:lnTo>
                  <a:pt x="9078" y="21600"/>
                </a:lnTo>
                <a:lnTo>
                  <a:pt x="13095" y="19977"/>
                </a:lnTo>
                <a:lnTo>
                  <a:pt x="18674" y="18333"/>
                </a:lnTo>
                <a:lnTo>
                  <a:pt x="19560" y="15606"/>
                </a:lnTo>
                <a:lnTo>
                  <a:pt x="21600" y="12504"/>
                </a:lnTo>
                <a:lnTo>
                  <a:pt x="21193" y="9215"/>
                </a:lnTo>
                <a:lnTo>
                  <a:pt x="19285" y="6298"/>
                </a:lnTo>
                <a:lnTo>
                  <a:pt x="14932" y="3508"/>
                </a:lnTo>
                <a:lnTo>
                  <a:pt x="12892" y="1342"/>
                </a:lnTo>
                <a:lnTo>
                  <a:pt x="10302" y="0"/>
                </a:lnTo>
                <a:lnTo>
                  <a:pt x="7919" y="2701"/>
                </a:lnTo>
                <a:close/>
              </a:path>
            </a:pathLst>
          </a:custGeom>
          <a:blipFill>
            <a:blip r:embed="rId6"/>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609"/>
                                        </p:tgtEl>
                                        <p:attrNameLst>
                                          <p:attrName>style.visibility</p:attrName>
                                        </p:attrNameLst>
                                      </p:cBhvr>
                                      <p:to>
                                        <p:strVal val="visible"/>
                                      </p:to>
                                    </p:set>
                                    <p:animEffect transition="in" filter="box(out)">
                                      <p:cBhvr>
                                        <p:cTn id="7" dur="1000"/>
                                        <p:tgtEl>
                                          <p:spTgt spid="160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608"/>
                                        </p:tgtEl>
                                        <p:attrNameLst>
                                          <p:attrName>style.visibility</p:attrName>
                                        </p:attrNameLst>
                                      </p:cBhvr>
                                      <p:to>
                                        <p:strVal val="visible"/>
                                      </p:to>
                                    </p:set>
                                    <p:animEffect transition="in" filter="dissolve">
                                      <p:cBhvr>
                                        <p:cTn id="12" dur="1500"/>
                                        <p:tgtEl>
                                          <p:spTgt spid="16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607"/>
                                        </p:tgtEl>
                                        <p:attrNameLst>
                                          <p:attrName>style.visibility</p:attrName>
                                        </p:attrNameLst>
                                      </p:cBhvr>
                                      <p:to>
                                        <p:strVal val="visible"/>
                                      </p:to>
                                    </p:set>
                                    <p:animEffect transition="in" filter="dissolve">
                                      <p:cBhvr>
                                        <p:cTn id="17" dur="1500"/>
                                        <p:tgtEl>
                                          <p:spTgt spid="1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 grpId="3" animBg="1" advAuto="0"/>
      <p:bldP spid="1608" grpId="2" animBg="1" advAuto="0"/>
      <p:bldP spid="1609"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1" name="Triangle"/>
          <p:cNvSpPr/>
          <p:nvPr/>
        </p:nvSpPr>
        <p:spPr>
          <a:xfrm>
            <a:off x="7450335" y="4718222"/>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612" name="Triangle"/>
          <p:cNvSpPr/>
          <p:nvPr/>
        </p:nvSpPr>
        <p:spPr>
          <a:xfrm>
            <a:off x="7450335" y="3502669"/>
            <a:ext cx="949004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71436" tIns="71436" rIns="71436" bIns="71436" anchor="ctr"/>
          <a:lstStyle/>
          <a:p>
            <a:pPr>
              <a:defRPr sz="3800"/>
            </a:pPr>
            <a:endParaRPr/>
          </a:p>
        </p:txBody>
      </p:sp>
      <p:sp>
        <p:nvSpPr>
          <p:cNvPr id="1613" name="Inferior division syndrome"/>
          <p:cNvSpPr txBox="1">
            <a:spLocks noGrp="1"/>
          </p:cNvSpPr>
          <p:nvPr>
            <p:ph type="title"/>
          </p:nvPr>
        </p:nvSpPr>
        <p:spPr>
          <a:xfrm>
            <a:off x="4155281" y="732233"/>
            <a:ext cx="16073438" cy="2678909"/>
          </a:xfrm>
          <a:prstGeom prst="rect">
            <a:avLst/>
          </a:prstGeom>
        </p:spPr>
        <p:txBody>
          <a:bodyPr/>
          <a:lstStyle>
            <a:lvl1pPr>
              <a:lnSpc>
                <a:spcPct val="90000"/>
              </a:lnSpc>
              <a:spcBef>
                <a:spcPts val="1600"/>
              </a:spcBef>
              <a:defRPr sz="9200">
                <a:solidFill>
                  <a:srgbClr val="D93E2B"/>
                </a:solidFill>
                <a:latin typeface="Bodoni SvtyTwo ITC TT-Book"/>
                <a:ea typeface="Bodoni SvtyTwo ITC TT-Book"/>
                <a:cs typeface="Bodoni SvtyTwo ITC TT-Book"/>
                <a:sym typeface="Bodoni SvtyTwo ITC TT-Book"/>
              </a:defRPr>
            </a:lvl1pPr>
          </a:lstStyle>
          <a:p>
            <a:pPr>
              <a:defRPr>
                <a:effectLst/>
              </a:defRPr>
            </a:pPr>
            <a:r>
              <a:t>Inferior division syndrome</a:t>
            </a:r>
          </a:p>
        </p:txBody>
      </p:sp>
      <p:pic>
        <p:nvPicPr>
          <p:cNvPr id="1614" name="image7.jpeg" descr="image7.jpeg"/>
          <p:cNvPicPr>
            <a:picLocks noChangeAspect="1"/>
          </p:cNvPicPr>
          <p:nvPr/>
        </p:nvPicPr>
        <p:blipFill>
          <a:blip r:embed="rId3"/>
          <a:stretch>
            <a:fillRect/>
          </a:stretch>
        </p:blipFill>
        <p:spPr>
          <a:xfrm>
            <a:off x="326850" y="3280907"/>
            <a:ext cx="10059087" cy="10059087"/>
          </a:xfrm>
          <a:prstGeom prst="rect">
            <a:avLst/>
          </a:prstGeom>
          <a:ln w="12700">
            <a:miter lim="400000"/>
          </a:ln>
        </p:spPr>
      </p:pic>
      <p:sp>
        <p:nvSpPr>
          <p:cNvPr id="1615" name="Spatial neglect"/>
          <p:cNvSpPr txBox="1"/>
          <p:nvPr/>
        </p:nvSpPr>
        <p:spPr>
          <a:xfrm>
            <a:off x="16005671" y="11881992"/>
            <a:ext cx="3591421"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Spatial neglect</a:t>
            </a:r>
          </a:p>
        </p:txBody>
      </p:sp>
      <p:sp>
        <p:nvSpPr>
          <p:cNvPr id="1616" name="Constructional Apraxia"/>
          <p:cNvSpPr txBox="1"/>
          <p:nvPr/>
        </p:nvSpPr>
        <p:spPr>
          <a:xfrm>
            <a:off x="14962832" y="10209977"/>
            <a:ext cx="5677098"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Constructional Apraxia</a:t>
            </a:r>
          </a:p>
        </p:txBody>
      </p:sp>
      <p:sp>
        <p:nvSpPr>
          <p:cNvPr id="1617" name="Receptive aphasia"/>
          <p:cNvSpPr txBox="1"/>
          <p:nvPr/>
        </p:nvSpPr>
        <p:spPr>
          <a:xfrm>
            <a:off x="15595333" y="8333507"/>
            <a:ext cx="4412096" cy="854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4200">
                <a:solidFill>
                  <a:srgbClr val="414141"/>
                </a:solidFill>
                <a:latin typeface="Palatino"/>
                <a:ea typeface="Palatino"/>
                <a:cs typeface="Palatino"/>
                <a:sym typeface="Palatino"/>
              </a:defRPr>
            </a:lvl1pPr>
          </a:lstStyle>
          <a:p>
            <a:r>
              <a:t>Receptive aphasia</a:t>
            </a:r>
          </a:p>
        </p:txBody>
      </p:sp>
      <p:sp>
        <p:nvSpPr>
          <p:cNvPr id="1618" name="Contralateral homonymous hemianopsia or upper quadrantanopsia"/>
          <p:cNvSpPr txBox="1"/>
          <p:nvPr/>
        </p:nvSpPr>
        <p:spPr>
          <a:xfrm>
            <a:off x="14349959" y="5034637"/>
            <a:ext cx="6902847" cy="2276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200">
                <a:solidFill>
                  <a:srgbClr val="414141"/>
                </a:solidFill>
                <a:latin typeface="Palatino"/>
                <a:ea typeface="Palatino"/>
                <a:cs typeface="Palatino"/>
                <a:sym typeface="Palatino"/>
              </a:defRPr>
            </a:lvl1pPr>
          </a:lstStyle>
          <a:p>
            <a:r>
              <a:t>Contralateral homonymous hemianopsia or upper quadrantanopsia </a:t>
            </a:r>
          </a:p>
        </p:txBody>
      </p:sp>
      <p:sp>
        <p:nvSpPr>
          <p:cNvPr id="1619" name="Shape"/>
          <p:cNvSpPr/>
          <p:nvPr/>
        </p:nvSpPr>
        <p:spPr>
          <a:xfrm>
            <a:off x="3970685" y="5634809"/>
            <a:ext cx="4224325" cy="3571349"/>
          </a:xfrm>
          <a:custGeom>
            <a:avLst/>
            <a:gdLst/>
            <a:ahLst/>
            <a:cxnLst>
              <a:cxn ang="0">
                <a:pos x="wd2" y="hd2"/>
              </a:cxn>
              <a:cxn ang="5400000">
                <a:pos x="wd2" y="hd2"/>
              </a:cxn>
              <a:cxn ang="10800000">
                <a:pos x="wd2" y="hd2"/>
              </a:cxn>
              <a:cxn ang="16200000">
                <a:pos x="wd2" y="hd2"/>
              </a:cxn>
            </a:cxnLst>
            <a:rect l="0" t="0" r="r" b="b"/>
            <a:pathLst>
              <a:path w="21600" h="21600" extrusionOk="0">
                <a:moveTo>
                  <a:pt x="14620" y="17089"/>
                </a:moveTo>
                <a:lnTo>
                  <a:pt x="7491" y="19147"/>
                </a:lnTo>
                <a:lnTo>
                  <a:pt x="2975" y="21600"/>
                </a:lnTo>
                <a:lnTo>
                  <a:pt x="0" y="19002"/>
                </a:lnTo>
                <a:lnTo>
                  <a:pt x="2462" y="16606"/>
                </a:lnTo>
                <a:lnTo>
                  <a:pt x="10886" y="14045"/>
                </a:lnTo>
                <a:lnTo>
                  <a:pt x="12434" y="10619"/>
                </a:lnTo>
                <a:lnTo>
                  <a:pt x="15250" y="6434"/>
                </a:lnTo>
                <a:lnTo>
                  <a:pt x="15569" y="2584"/>
                </a:lnTo>
                <a:lnTo>
                  <a:pt x="17264" y="0"/>
                </a:lnTo>
                <a:lnTo>
                  <a:pt x="21600" y="2554"/>
                </a:lnTo>
                <a:lnTo>
                  <a:pt x="19583" y="6676"/>
                </a:lnTo>
                <a:lnTo>
                  <a:pt x="18210" y="11475"/>
                </a:lnTo>
                <a:lnTo>
                  <a:pt x="17942" y="15757"/>
                </a:lnTo>
                <a:lnTo>
                  <a:pt x="14620" y="17089"/>
                </a:lnTo>
                <a:close/>
              </a:path>
            </a:pathLst>
          </a:custGeom>
          <a:blipFill>
            <a:blip r:embed="rId4"/>
          </a:blipFill>
          <a:ln w="12700">
            <a:miter lim="400000"/>
          </a:ln>
        </p:spPr>
        <p:txBody>
          <a:bodyPr lIns="71436" tIns="71436" rIns="71436" bIns="71436" anchor="ctr"/>
          <a:lstStyle/>
          <a:p>
            <a:pPr>
              <a:defRPr sz="5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19"/>
                                        </p:tgtEl>
                                        <p:attrNameLst>
                                          <p:attrName>style.visibility</p:attrName>
                                        </p:attrNameLst>
                                      </p:cBhvr>
                                      <p:to>
                                        <p:strVal val="visible"/>
                                      </p:to>
                                    </p:set>
                                    <p:animEffect transition="in" filter="dissolve">
                                      <p:cBhvr>
                                        <p:cTn id="7" dur="1500"/>
                                        <p:tgtEl>
                                          <p:spTgt spid="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emorrhagic Stroke"/>
          <p:cNvSpPr txBox="1">
            <a:spLocks noGrp="1"/>
          </p:cNvSpPr>
          <p:nvPr>
            <p:ph type="title"/>
          </p:nvPr>
        </p:nvSpPr>
        <p:spPr>
          <a:prstGeom prst="rect">
            <a:avLst/>
          </a:prstGeom>
        </p:spPr>
        <p:txBody>
          <a:bodyPr/>
          <a:lstStyle/>
          <a:p>
            <a:r>
              <a:t>Hemorrhagic Stroke</a:t>
            </a:r>
          </a:p>
        </p:txBody>
      </p:sp>
      <p:sp>
        <p:nvSpPr>
          <p:cNvPr id="135" name="Hemorrhagic stroke occurs with disruption of the blood vessels…"/>
          <p:cNvSpPr txBox="1">
            <a:spLocks noGrp="1"/>
          </p:cNvSpPr>
          <p:nvPr>
            <p:ph type="body" sz="half" idx="1"/>
          </p:nvPr>
        </p:nvSpPr>
        <p:spPr>
          <a:prstGeom prst="rect">
            <a:avLst/>
          </a:prstGeom>
        </p:spPr>
        <p:txBody>
          <a:bodyPr/>
          <a:lstStyle/>
          <a:p>
            <a:r>
              <a:t>Hemorrhagic stroke occurs with disruption of the blood vessels</a:t>
            </a:r>
          </a:p>
          <a:p>
            <a:r>
              <a:t>Most common cause is malignant hypertension</a:t>
            </a:r>
          </a:p>
          <a:p>
            <a:r>
              <a:t>Underlying tumor, AVM, cerebral amyloid angiopathy and sympathomimetic drug use also may be potential causes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Code stroke"/>
          <p:cNvSpPr txBox="1">
            <a:spLocks noGrp="1"/>
          </p:cNvSpPr>
          <p:nvPr>
            <p:ph type="title"/>
          </p:nvPr>
        </p:nvSpPr>
        <p:spPr>
          <a:prstGeom prst="rect">
            <a:avLst/>
          </a:prstGeom>
        </p:spPr>
        <p:txBody>
          <a:bodyPr/>
          <a:lstStyle/>
          <a:p>
            <a:r>
              <a:t>Code stroke</a:t>
            </a:r>
          </a:p>
        </p:txBody>
      </p:sp>
      <p:sp>
        <p:nvSpPr>
          <p:cNvPr id="1622" name="Rapid identification of a person who has clinical signs of stroke…"/>
          <p:cNvSpPr txBox="1">
            <a:spLocks noGrp="1"/>
          </p:cNvSpPr>
          <p:nvPr>
            <p:ph type="body" sz="half" idx="1"/>
          </p:nvPr>
        </p:nvSpPr>
        <p:spPr>
          <a:prstGeom prst="rect">
            <a:avLst/>
          </a:prstGeom>
        </p:spPr>
        <p:txBody>
          <a:bodyPr/>
          <a:lstStyle/>
          <a:p>
            <a:pPr marL="356666" indent="-356666" defTabSz="344677">
              <a:spcBef>
                <a:spcPts val="2300"/>
              </a:spcBef>
              <a:defRPr sz="3303"/>
            </a:pPr>
            <a:r>
              <a:t>Rapid identification of a person who has clinical signs of stroke</a:t>
            </a:r>
          </a:p>
          <a:p>
            <a:pPr marL="356666" indent="-356666" defTabSz="344677">
              <a:spcBef>
                <a:spcPts val="2300"/>
              </a:spcBef>
              <a:defRPr sz="3303"/>
            </a:pPr>
            <a:r>
              <a:t>Rapid assessment and treatment</a:t>
            </a:r>
          </a:p>
          <a:p>
            <a:pPr marL="356666" indent="-356666" defTabSz="344677">
              <a:spcBef>
                <a:spcPts val="2300"/>
              </a:spcBef>
              <a:defRPr sz="3303"/>
            </a:pPr>
            <a:r>
              <a:t>IV thrombolysis &lt; 3 hour window</a:t>
            </a:r>
          </a:p>
          <a:p>
            <a:pPr marL="356666" indent="-356666" defTabSz="344677">
              <a:spcBef>
                <a:spcPts val="2300"/>
              </a:spcBef>
              <a:defRPr sz="3303"/>
            </a:pPr>
            <a:r>
              <a:t>IV thrombolysis &lt; 4.5 hour window</a:t>
            </a:r>
          </a:p>
          <a:p>
            <a:pPr marL="356666" indent="-356666" defTabSz="344677">
              <a:spcBef>
                <a:spcPts val="2300"/>
              </a:spcBef>
              <a:defRPr sz="3303"/>
            </a:pPr>
            <a:r>
              <a:t>Thrombectomy &lt; 6 hours window</a:t>
            </a:r>
          </a:p>
          <a:p>
            <a:pPr marL="356666" indent="-356666" defTabSz="344677">
              <a:spcBef>
                <a:spcPts val="2300"/>
              </a:spcBef>
              <a:defRPr sz="3303"/>
            </a:pPr>
            <a:r>
              <a:t>Thrombectomy in 6-24 hour window</a:t>
            </a:r>
          </a:p>
          <a:p>
            <a:pPr marL="356666" indent="-356666" defTabSz="344677">
              <a:spcBef>
                <a:spcPts val="2300"/>
              </a:spcBef>
              <a:defRPr sz="3303"/>
            </a:pPr>
            <a:r>
              <a:t>Indications for IV thrombolysis</a:t>
            </a:r>
          </a:p>
          <a:p>
            <a:pPr marL="356666" indent="-356666" defTabSz="344677">
              <a:spcBef>
                <a:spcPts val="2300"/>
              </a:spcBef>
              <a:defRPr sz="3303"/>
            </a:pPr>
            <a:r>
              <a:t>Contraindications for IV thrombolysis</a:t>
            </a:r>
          </a:p>
          <a:p>
            <a:pPr marL="356666" indent="-356666" defTabSz="344677">
              <a:spcBef>
                <a:spcPts val="2300"/>
              </a:spcBef>
              <a:defRPr sz="3303"/>
            </a:pPr>
            <a:r>
              <a:t>Education for patients and family regarding risks and benefits for IV thrombolysis</a:t>
            </a:r>
          </a:p>
          <a:p>
            <a:pPr marL="356666" indent="-356666" defTabSz="344677">
              <a:spcBef>
                <a:spcPts val="2300"/>
              </a:spcBef>
              <a:defRPr sz="3303"/>
            </a:pPr>
            <a:r>
              <a:t>Management of post thrombolysis complications and the deteriorating neurologic patient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 name="Time is brain!!!"/>
          <p:cNvSpPr txBox="1">
            <a:spLocks noGrp="1"/>
          </p:cNvSpPr>
          <p:nvPr>
            <p:ph type="title"/>
          </p:nvPr>
        </p:nvSpPr>
        <p:spPr>
          <a:prstGeom prst="rect">
            <a:avLst/>
          </a:prstGeom>
        </p:spPr>
        <p:txBody>
          <a:bodyPr/>
          <a:lstStyle/>
          <a:p>
            <a:r>
              <a:t>Time is brain!!!</a:t>
            </a:r>
          </a:p>
        </p:txBody>
      </p:sp>
      <p:graphicFrame>
        <p:nvGraphicFramePr>
          <p:cNvPr id="1625" name="Table"/>
          <p:cNvGraphicFramePr/>
          <p:nvPr/>
        </p:nvGraphicFramePr>
        <p:xfrm>
          <a:off x="517529" y="3541250"/>
          <a:ext cx="23533100" cy="8483600"/>
        </p:xfrm>
        <a:graphic>
          <a:graphicData uri="http://schemas.openxmlformats.org/drawingml/2006/table">
            <a:tbl>
              <a:tblPr bandRow="1">
                <a:tableStyleId>{EEE7283C-3CF3-47DC-8721-378D4A62B228}</a:tableStyleId>
              </a:tblPr>
              <a:tblGrid>
                <a:gridCol w="4706620">
                  <a:extLst>
                    <a:ext uri="{9D8B030D-6E8A-4147-A177-3AD203B41FA5}">
                      <a16:colId xmlns:a16="http://schemas.microsoft.com/office/drawing/2014/main" val="20000"/>
                    </a:ext>
                  </a:extLst>
                </a:gridCol>
                <a:gridCol w="4706620">
                  <a:extLst>
                    <a:ext uri="{9D8B030D-6E8A-4147-A177-3AD203B41FA5}">
                      <a16:colId xmlns:a16="http://schemas.microsoft.com/office/drawing/2014/main" val="20001"/>
                    </a:ext>
                  </a:extLst>
                </a:gridCol>
                <a:gridCol w="4706620">
                  <a:extLst>
                    <a:ext uri="{9D8B030D-6E8A-4147-A177-3AD203B41FA5}">
                      <a16:colId xmlns:a16="http://schemas.microsoft.com/office/drawing/2014/main" val="20002"/>
                    </a:ext>
                  </a:extLst>
                </a:gridCol>
                <a:gridCol w="4706620">
                  <a:extLst>
                    <a:ext uri="{9D8B030D-6E8A-4147-A177-3AD203B41FA5}">
                      <a16:colId xmlns:a16="http://schemas.microsoft.com/office/drawing/2014/main" val="20003"/>
                    </a:ext>
                  </a:extLst>
                </a:gridCol>
                <a:gridCol w="4706620">
                  <a:extLst>
                    <a:ext uri="{9D8B030D-6E8A-4147-A177-3AD203B41FA5}">
                      <a16:colId xmlns:a16="http://schemas.microsoft.com/office/drawing/2014/main" val="20004"/>
                    </a:ext>
                  </a:extLst>
                </a:gridCol>
              </a:tblGrid>
              <a:tr h="1696720">
                <a:tc>
                  <a:txBody>
                    <a:bodyPr/>
                    <a:lstStyle/>
                    <a:p>
                      <a:pPr indent="228600"/>
                      <a:endParaRPr/>
                    </a:p>
                  </a:txBody>
                  <a:tcPr marL="0" marR="0" marT="0" marB="0" horzOverflow="overflow"/>
                </a:tc>
                <a:tc>
                  <a:txBody>
                    <a:bodyPr/>
                    <a:lstStyle/>
                    <a:p>
                      <a:pPr indent="228600">
                        <a:defRPr sz="1800">
                          <a:solidFill>
                            <a:srgbClr val="000000"/>
                          </a:solidFill>
                        </a:defRPr>
                      </a:pPr>
                      <a:r>
                        <a:rPr sz="2800">
                          <a:solidFill>
                            <a:srgbClr val="515151"/>
                          </a:solidFill>
                        </a:rPr>
                        <a:t>Neurons Lost</a:t>
                      </a:r>
                    </a:p>
                  </a:txBody>
                  <a:tcPr marL="0" marR="0" marT="0" marB="0" horzOverflow="overflow"/>
                </a:tc>
                <a:tc>
                  <a:txBody>
                    <a:bodyPr/>
                    <a:lstStyle/>
                    <a:p>
                      <a:pPr indent="228600">
                        <a:defRPr sz="1800">
                          <a:solidFill>
                            <a:srgbClr val="000000"/>
                          </a:solidFill>
                        </a:defRPr>
                      </a:pPr>
                      <a:r>
                        <a:rPr sz="2800">
                          <a:solidFill>
                            <a:srgbClr val="515151"/>
                          </a:solidFill>
                        </a:rPr>
                        <a:t>Synapses Lost</a:t>
                      </a:r>
                    </a:p>
                  </a:txBody>
                  <a:tcPr marL="0" marR="0" marT="0" marB="0" horzOverflow="overflow"/>
                </a:tc>
                <a:tc>
                  <a:txBody>
                    <a:bodyPr/>
                    <a:lstStyle/>
                    <a:p>
                      <a:pPr indent="228600">
                        <a:defRPr sz="1800">
                          <a:solidFill>
                            <a:srgbClr val="000000"/>
                          </a:solidFill>
                        </a:defRPr>
                      </a:pPr>
                      <a:r>
                        <a:rPr sz="2800">
                          <a:solidFill>
                            <a:srgbClr val="515151"/>
                          </a:solidFill>
                        </a:rPr>
                        <a:t>Myelinated Fibers Lost</a:t>
                      </a:r>
                    </a:p>
                  </a:txBody>
                  <a:tcPr marL="0" marR="0" marT="0" marB="0" horzOverflow="overflow"/>
                </a:tc>
                <a:tc>
                  <a:txBody>
                    <a:bodyPr/>
                    <a:lstStyle/>
                    <a:p>
                      <a:pPr indent="228600">
                        <a:defRPr sz="1800">
                          <a:solidFill>
                            <a:srgbClr val="000000"/>
                          </a:solidFill>
                        </a:defRPr>
                      </a:pPr>
                      <a:r>
                        <a:rPr sz="2800">
                          <a:solidFill>
                            <a:srgbClr val="515151"/>
                          </a:solidFill>
                        </a:rPr>
                        <a:t>Accelerated Aging</a:t>
                      </a:r>
                    </a:p>
                  </a:txBody>
                  <a:tcPr marL="0" marR="0" marT="0" marB="0" horzOverflow="overflow"/>
                </a:tc>
                <a:extLst>
                  <a:ext uri="{0D108BD9-81ED-4DB2-BD59-A6C34878D82A}">
                    <a16:rowId xmlns:a16="http://schemas.microsoft.com/office/drawing/2014/main" val="10000"/>
                  </a:ext>
                </a:extLst>
              </a:tr>
              <a:tr h="1696720">
                <a:tc>
                  <a:txBody>
                    <a:bodyPr/>
                    <a:lstStyle/>
                    <a:p>
                      <a:pPr indent="228600">
                        <a:defRPr sz="1800">
                          <a:solidFill>
                            <a:srgbClr val="000000"/>
                          </a:solidFill>
                        </a:defRPr>
                      </a:pPr>
                      <a:r>
                        <a:rPr sz="2800">
                          <a:solidFill>
                            <a:srgbClr val="515151"/>
                          </a:solidFill>
                        </a:rPr>
                        <a:t>Per Stroke</a:t>
                      </a:r>
                    </a:p>
                  </a:txBody>
                  <a:tcPr marL="0" marR="0" marT="0" marB="0" horzOverflow="overflow"/>
                </a:tc>
                <a:tc>
                  <a:txBody>
                    <a:bodyPr/>
                    <a:lstStyle/>
                    <a:p>
                      <a:pPr indent="228600">
                        <a:defRPr sz="1800">
                          <a:solidFill>
                            <a:srgbClr val="000000"/>
                          </a:solidFill>
                        </a:defRPr>
                      </a:pPr>
                      <a:r>
                        <a:rPr sz="2800">
                          <a:solidFill>
                            <a:srgbClr val="515151"/>
                          </a:solidFill>
                        </a:rPr>
                        <a:t>1.2 billion</a:t>
                      </a:r>
                    </a:p>
                  </a:txBody>
                  <a:tcPr marL="0" marR="0" marT="0" marB="0" horzOverflow="overflow"/>
                </a:tc>
                <a:tc>
                  <a:txBody>
                    <a:bodyPr/>
                    <a:lstStyle/>
                    <a:p>
                      <a:pPr indent="228600">
                        <a:defRPr sz="1800">
                          <a:solidFill>
                            <a:srgbClr val="000000"/>
                          </a:solidFill>
                        </a:defRPr>
                      </a:pPr>
                      <a:r>
                        <a:rPr sz="2800">
                          <a:solidFill>
                            <a:srgbClr val="515151"/>
                          </a:solidFill>
                        </a:rPr>
                        <a:t>8.3 trillion</a:t>
                      </a:r>
                    </a:p>
                  </a:txBody>
                  <a:tcPr marL="0" marR="0" marT="0" marB="0" horzOverflow="overflow"/>
                </a:tc>
                <a:tc>
                  <a:txBody>
                    <a:bodyPr/>
                    <a:lstStyle/>
                    <a:p>
                      <a:pPr indent="228600">
                        <a:defRPr sz="1800">
                          <a:solidFill>
                            <a:srgbClr val="000000"/>
                          </a:solidFill>
                        </a:defRPr>
                      </a:pPr>
                      <a:r>
                        <a:rPr sz="2800">
                          <a:solidFill>
                            <a:srgbClr val="515151"/>
                          </a:solidFill>
                        </a:rPr>
                        <a:t>7140 km/4470 miles</a:t>
                      </a:r>
                    </a:p>
                  </a:txBody>
                  <a:tcPr marL="0" marR="0" marT="0" marB="0" horzOverflow="overflow"/>
                </a:tc>
                <a:tc>
                  <a:txBody>
                    <a:bodyPr/>
                    <a:lstStyle/>
                    <a:p>
                      <a:pPr indent="228600">
                        <a:defRPr sz="1800">
                          <a:solidFill>
                            <a:srgbClr val="000000"/>
                          </a:solidFill>
                        </a:defRPr>
                      </a:pPr>
                      <a:r>
                        <a:rPr sz="2800">
                          <a:solidFill>
                            <a:srgbClr val="515151"/>
                          </a:solidFill>
                        </a:rPr>
                        <a:t>36 years</a:t>
                      </a:r>
                    </a:p>
                  </a:txBody>
                  <a:tcPr marL="0" marR="0" marT="0" marB="0" horzOverflow="overflow"/>
                </a:tc>
                <a:extLst>
                  <a:ext uri="{0D108BD9-81ED-4DB2-BD59-A6C34878D82A}">
                    <a16:rowId xmlns:a16="http://schemas.microsoft.com/office/drawing/2014/main" val="10001"/>
                  </a:ext>
                </a:extLst>
              </a:tr>
              <a:tr h="1696720">
                <a:tc>
                  <a:txBody>
                    <a:bodyPr/>
                    <a:lstStyle/>
                    <a:p>
                      <a:pPr indent="228600">
                        <a:defRPr sz="1800">
                          <a:solidFill>
                            <a:srgbClr val="000000"/>
                          </a:solidFill>
                        </a:defRPr>
                      </a:pPr>
                      <a:r>
                        <a:rPr sz="2800">
                          <a:solidFill>
                            <a:srgbClr val="515151"/>
                          </a:solidFill>
                        </a:rPr>
                        <a:t>Per Hour</a:t>
                      </a:r>
                    </a:p>
                  </a:txBody>
                  <a:tcPr marL="0" marR="0" marT="0" marB="0" horzOverflow="overflow"/>
                </a:tc>
                <a:tc>
                  <a:txBody>
                    <a:bodyPr/>
                    <a:lstStyle/>
                    <a:p>
                      <a:pPr indent="228600">
                        <a:defRPr sz="1800">
                          <a:solidFill>
                            <a:srgbClr val="000000"/>
                          </a:solidFill>
                        </a:defRPr>
                      </a:pPr>
                      <a:r>
                        <a:rPr sz="2800">
                          <a:solidFill>
                            <a:srgbClr val="515151"/>
                          </a:solidFill>
                        </a:rPr>
                        <a:t>120 million</a:t>
                      </a:r>
                    </a:p>
                  </a:txBody>
                  <a:tcPr marL="0" marR="0" marT="0" marB="0" horzOverflow="overflow"/>
                </a:tc>
                <a:tc>
                  <a:txBody>
                    <a:bodyPr/>
                    <a:lstStyle/>
                    <a:p>
                      <a:pPr indent="228600">
                        <a:defRPr sz="1800">
                          <a:solidFill>
                            <a:srgbClr val="000000"/>
                          </a:solidFill>
                        </a:defRPr>
                      </a:pPr>
                      <a:r>
                        <a:rPr sz="2800">
                          <a:solidFill>
                            <a:srgbClr val="515151"/>
                          </a:solidFill>
                        </a:rPr>
                        <a:t>830 billion</a:t>
                      </a:r>
                    </a:p>
                  </a:txBody>
                  <a:tcPr marL="0" marR="0" marT="0" marB="0" horzOverflow="overflow"/>
                </a:tc>
                <a:tc>
                  <a:txBody>
                    <a:bodyPr/>
                    <a:lstStyle/>
                    <a:p>
                      <a:pPr indent="228600">
                        <a:defRPr sz="1800">
                          <a:solidFill>
                            <a:srgbClr val="000000"/>
                          </a:solidFill>
                        </a:defRPr>
                      </a:pPr>
                      <a:r>
                        <a:rPr sz="2800">
                          <a:solidFill>
                            <a:srgbClr val="515151"/>
                          </a:solidFill>
                        </a:rPr>
                        <a:t>714 km/447 miles</a:t>
                      </a:r>
                    </a:p>
                  </a:txBody>
                  <a:tcPr marL="0" marR="0" marT="0" marB="0" horzOverflow="overflow"/>
                </a:tc>
                <a:tc>
                  <a:txBody>
                    <a:bodyPr/>
                    <a:lstStyle/>
                    <a:p>
                      <a:pPr indent="228600">
                        <a:defRPr sz="1800">
                          <a:solidFill>
                            <a:srgbClr val="000000"/>
                          </a:solidFill>
                        </a:defRPr>
                      </a:pPr>
                      <a:r>
                        <a:rPr sz="2800">
                          <a:solidFill>
                            <a:srgbClr val="515151"/>
                          </a:solidFill>
                        </a:rPr>
                        <a:t>3.6 years</a:t>
                      </a:r>
                    </a:p>
                  </a:txBody>
                  <a:tcPr marL="0" marR="0" marT="0" marB="0" horzOverflow="overflow"/>
                </a:tc>
                <a:extLst>
                  <a:ext uri="{0D108BD9-81ED-4DB2-BD59-A6C34878D82A}">
                    <a16:rowId xmlns:a16="http://schemas.microsoft.com/office/drawing/2014/main" val="10002"/>
                  </a:ext>
                </a:extLst>
              </a:tr>
              <a:tr h="1696720">
                <a:tc>
                  <a:txBody>
                    <a:bodyPr/>
                    <a:lstStyle/>
                    <a:p>
                      <a:pPr indent="228600">
                        <a:defRPr sz="1800">
                          <a:solidFill>
                            <a:srgbClr val="000000"/>
                          </a:solidFill>
                        </a:defRPr>
                      </a:pPr>
                      <a:r>
                        <a:rPr sz="2800">
                          <a:solidFill>
                            <a:srgbClr val="515151"/>
                          </a:solidFill>
                        </a:rPr>
                        <a:t>Per Minute</a:t>
                      </a:r>
                    </a:p>
                  </a:txBody>
                  <a:tcPr marL="0" marR="0" marT="0" marB="0" horzOverflow="overflow"/>
                </a:tc>
                <a:tc>
                  <a:txBody>
                    <a:bodyPr/>
                    <a:lstStyle/>
                    <a:p>
                      <a:pPr indent="228600">
                        <a:defRPr sz="1800">
                          <a:solidFill>
                            <a:srgbClr val="000000"/>
                          </a:solidFill>
                        </a:defRPr>
                      </a:pPr>
                      <a:r>
                        <a:rPr sz="2800">
                          <a:solidFill>
                            <a:srgbClr val="515151"/>
                          </a:solidFill>
                        </a:rPr>
                        <a:t>1.9 million</a:t>
                      </a:r>
                    </a:p>
                  </a:txBody>
                  <a:tcPr marL="0" marR="0" marT="0" marB="0" horzOverflow="overflow"/>
                </a:tc>
                <a:tc>
                  <a:txBody>
                    <a:bodyPr/>
                    <a:lstStyle/>
                    <a:p>
                      <a:pPr indent="228600">
                        <a:defRPr sz="1800">
                          <a:solidFill>
                            <a:srgbClr val="000000"/>
                          </a:solidFill>
                        </a:defRPr>
                      </a:pPr>
                      <a:r>
                        <a:rPr sz="2800">
                          <a:solidFill>
                            <a:srgbClr val="515151"/>
                          </a:solidFill>
                        </a:rPr>
                        <a:t>14 billion</a:t>
                      </a:r>
                    </a:p>
                  </a:txBody>
                  <a:tcPr marL="0" marR="0" marT="0" marB="0" horzOverflow="overflow"/>
                </a:tc>
                <a:tc>
                  <a:txBody>
                    <a:bodyPr/>
                    <a:lstStyle/>
                    <a:p>
                      <a:pPr indent="228600">
                        <a:defRPr sz="1800">
                          <a:solidFill>
                            <a:srgbClr val="000000"/>
                          </a:solidFill>
                        </a:defRPr>
                      </a:pPr>
                      <a:r>
                        <a:rPr sz="2800">
                          <a:solidFill>
                            <a:srgbClr val="515151"/>
                          </a:solidFill>
                        </a:rPr>
                        <a:t>12 km/7.5 miles</a:t>
                      </a:r>
                    </a:p>
                  </a:txBody>
                  <a:tcPr marL="0" marR="0" marT="0" marB="0" horzOverflow="overflow"/>
                </a:tc>
                <a:tc>
                  <a:txBody>
                    <a:bodyPr/>
                    <a:lstStyle/>
                    <a:p>
                      <a:pPr indent="228600">
                        <a:defRPr sz="1800">
                          <a:solidFill>
                            <a:srgbClr val="000000"/>
                          </a:solidFill>
                        </a:defRPr>
                      </a:pPr>
                      <a:r>
                        <a:rPr sz="2800">
                          <a:solidFill>
                            <a:srgbClr val="515151"/>
                          </a:solidFill>
                        </a:rPr>
                        <a:t>3.1 weeks</a:t>
                      </a:r>
                    </a:p>
                  </a:txBody>
                  <a:tcPr marL="0" marR="0" marT="0" marB="0" horzOverflow="overflow"/>
                </a:tc>
                <a:extLst>
                  <a:ext uri="{0D108BD9-81ED-4DB2-BD59-A6C34878D82A}">
                    <a16:rowId xmlns:a16="http://schemas.microsoft.com/office/drawing/2014/main" val="10003"/>
                  </a:ext>
                </a:extLst>
              </a:tr>
              <a:tr h="1696720">
                <a:tc>
                  <a:txBody>
                    <a:bodyPr/>
                    <a:lstStyle/>
                    <a:p>
                      <a:pPr indent="228600">
                        <a:defRPr sz="1800">
                          <a:solidFill>
                            <a:srgbClr val="000000"/>
                          </a:solidFill>
                        </a:defRPr>
                      </a:pPr>
                      <a:r>
                        <a:rPr sz="2800">
                          <a:solidFill>
                            <a:srgbClr val="515151"/>
                          </a:solidFill>
                        </a:rPr>
                        <a:t>Per Second</a:t>
                      </a:r>
                    </a:p>
                  </a:txBody>
                  <a:tcPr marL="0" marR="0" marT="0" marB="0" horzOverflow="overflow"/>
                </a:tc>
                <a:tc>
                  <a:txBody>
                    <a:bodyPr/>
                    <a:lstStyle/>
                    <a:p>
                      <a:pPr indent="228600">
                        <a:defRPr sz="1800">
                          <a:solidFill>
                            <a:srgbClr val="000000"/>
                          </a:solidFill>
                        </a:defRPr>
                      </a:pPr>
                      <a:r>
                        <a:rPr sz="2800">
                          <a:solidFill>
                            <a:srgbClr val="515151"/>
                          </a:solidFill>
                        </a:rPr>
                        <a:t>32000</a:t>
                      </a:r>
                    </a:p>
                  </a:txBody>
                  <a:tcPr marL="0" marR="0" marT="0" marB="0" horzOverflow="overflow"/>
                </a:tc>
                <a:tc>
                  <a:txBody>
                    <a:bodyPr/>
                    <a:lstStyle/>
                    <a:p>
                      <a:pPr indent="228600">
                        <a:defRPr sz="1800">
                          <a:solidFill>
                            <a:srgbClr val="000000"/>
                          </a:solidFill>
                        </a:defRPr>
                      </a:pPr>
                      <a:r>
                        <a:rPr sz="2800">
                          <a:solidFill>
                            <a:srgbClr val="515151"/>
                          </a:solidFill>
                        </a:rPr>
                        <a:t>230 million</a:t>
                      </a:r>
                    </a:p>
                  </a:txBody>
                  <a:tcPr marL="0" marR="0" marT="0" marB="0" horzOverflow="overflow"/>
                </a:tc>
                <a:tc>
                  <a:txBody>
                    <a:bodyPr/>
                    <a:lstStyle/>
                    <a:p>
                      <a:pPr indent="228600">
                        <a:defRPr sz="1800">
                          <a:solidFill>
                            <a:srgbClr val="000000"/>
                          </a:solidFill>
                        </a:defRPr>
                      </a:pPr>
                      <a:r>
                        <a:rPr sz="2800">
                          <a:solidFill>
                            <a:srgbClr val="515151"/>
                          </a:solidFill>
                        </a:rPr>
                        <a:t>200 meters/218 yards</a:t>
                      </a:r>
                    </a:p>
                  </a:txBody>
                  <a:tcPr marL="0" marR="0" marT="0" marB="0" horzOverflow="overflow"/>
                </a:tc>
                <a:tc>
                  <a:txBody>
                    <a:bodyPr/>
                    <a:lstStyle/>
                    <a:p>
                      <a:pPr indent="228600">
                        <a:defRPr sz="1800">
                          <a:solidFill>
                            <a:srgbClr val="000000"/>
                          </a:solidFill>
                        </a:defRPr>
                      </a:pPr>
                      <a:r>
                        <a:rPr sz="2800">
                          <a:solidFill>
                            <a:srgbClr val="515151"/>
                          </a:solidFill>
                        </a:rPr>
                        <a:t>8.7 hours</a:t>
                      </a:r>
                    </a:p>
                  </a:txBody>
                  <a:tcPr marL="0" marR="0" marT="0" marB="0" horzOverflow="overflow"/>
                </a:tc>
                <a:extLst>
                  <a:ext uri="{0D108BD9-81ED-4DB2-BD59-A6C34878D82A}">
                    <a16:rowId xmlns:a16="http://schemas.microsoft.com/office/drawing/2014/main" val="10004"/>
                  </a:ext>
                </a:extLst>
              </a:tr>
            </a:tbl>
          </a:graphicData>
        </a:graphic>
      </p:graphicFrame>
      <p:sp>
        <p:nvSpPr>
          <p:cNvPr id="1626" name="Saver, Jeffery. Time Is Brain--Quantified. Stroke 2006;37;263-266."/>
          <p:cNvSpPr txBox="1"/>
          <p:nvPr/>
        </p:nvSpPr>
        <p:spPr>
          <a:xfrm>
            <a:off x="7267720" y="12877800"/>
            <a:ext cx="10032721" cy="57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2800"/>
            </a:lvl1pPr>
          </a:lstStyle>
          <a:p>
            <a:r>
              <a:t>Saver, Jeffery. Time Is Brain--Quantified. Stroke 2006;37;263-266.</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 name="droppedImage.png" descr="droppedImage.png"/>
          <p:cNvPicPr>
            <a:picLocks noChangeAspect="1"/>
          </p:cNvPicPr>
          <p:nvPr/>
        </p:nvPicPr>
        <p:blipFill>
          <a:blip r:embed="rId2"/>
          <a:stretch>
            <a:fillRect/>
          </a:stretch>
        </p:blipFill>
        <p:spPr>
          <a:xfrm>
            <a:off x="39802" y="-21224"/>
            <a:ext cx="24083398" cy="10583438"/>
          </a:xfrm>
          <a:prstGeom prst="rect">
            <a:avLst/>
          </a:prstGeom>
          <a:ln w="12700">
            <a:miter lim="400000"/>
          </a:ln>
        </p:spPr>
      </p:pic>
      <p:sp>
        <p:nvSpPr>
          <p:cNvPr id="1629" name="Line"/>
          <p:cNvSpPr/>
          <p:nvPr/>
        </p:nvSpPr>
        <p:spPr>
          <a:xfrm flipH="1">
            <a:off x="15748689" y="2428294"/>
            <a:ext cx="561984" cy="1"/>
          </a:xfrm>
          <a:prstGeom prst="line">
            <a:avLst/>
          </a:prstGeom>
          <a:ln w="25400">
            <a:solidFill>
              <a:schemeClr val="accent1"/>
            </a:solidFill>
            <a:tailEnd type="triangle"/>
          </a:ln>
        </p:spPr>
        <p:txBody>
          <a:bodyPr lIns="45718" tIns="45718" rIns="45718" bIns="45718"/>
          <a:lstStyle/>
          <a:p>
            <a:endParaRPr/>
          </a:p>
        </p:txBody>
      </p:sp>
      <p:sp>
        <p:nvSpPr>
          <p:cNvPr id="1630" name="Line"/>
          <p:cNvSpPr/>
          <p:nvPr/>
        </p:nvSpPr>
        <p:spPr>
          <a:xfrm flipH="1">
            <a:off x="15748689" y="2962701"/>
            <a:ext cx="561984" cy="1"/>
          </a:xfrm>
          <a:prstGeom prst="line">
            <a:avLst/>
          </a:prstGeom>
          <a:ln w="25400">
            <a:solidFill>
              <a:schemeClr val="accent1"/>
            </a:solidFill>
            <a:tailEnd type="triangle"/>
          </a:ln>
        </p:spPr>
        <p:txBody>
          <a:bodyPr lIns="45718" tIns="45718" rIns="45718" bIns="45718"/>
          <a:lstStyle/>
          <a:p>
            <a:endParaRPr/>
          </a:p>
        </p:txBody>
      </p:sp>
      <p:sp>
        <p:nvSpPr>
          <p:cNvPr id="1631" name="Line"/>
          <p:cNvSpPr/>
          <p:nvPr/>
        </p:nvSpPr>
        <p:spPr>
          <a:xfrm flipH="1">
            <a:off x="15748689" y="3777515"/>
            <a:ext cx="561984" cy="1"/>
          </a:xfrm>
          <a:prstGeom prst="line">
            <a:avLst/>
          </a:prstGeom>
          <a:ln w="25400">
            <a:solidFill>
              <a:schemeClr val="accent1"/>
            </a:solidFill>
            <a:tailEnd type="triangle"/>
          </a:ln>
        </p:spPr>
        <p:txBody>
          <a:bodyPr lIns="45718" tIns="45718" rIns="45718" bIns="45718"/>
          <a:lstStyle/>
          <a:p>
            <a:endParaRPr/>
          </a:p>
        </p:txBody>
      </p:sp>
      <p:sp>
        <p:nvSpPr>
          <p:cNvPr id="1632" name="Lees K et al. Time to treatment with intravenous alteplase and outcome in stroke: an updated pooled analysis of ECASS, ATLANTIS, NINDS and EPITHET trials. Lancet 2010; 375:1695-703."/>
          <p:cNvSpPr txBox="1"/>
          <p:nvPr/>
        </p:nvSpPr>
        <p:spPr>
          <a:xfrm>
            <a:off x="-2526" y="12401550"/>
            <a:ext cx="24384001"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2800"/>
            </a:lvl1pPr>
          </a:lstStyle>
          <a:p>
            <a:r>
              <a:t>Lees K et al. Time to treatment with intravenous alteplase and outcome in stroke: an updated pooled analysis of ECASS, ATLANTIS, NINDS and EPITHET trials. Lancet 2010; 375:1695-703.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629"/>
                                        </p:tgtEl>
                                        <p:attrNameLst>
                                          <p:attrName>style.visibility</p:attrName>
                                        </p:attrNameLst>
                                      </p:cBhvr>
                                      <p:to>
                                        <p:strVal val="visible"/>
                                      </p:to>
                                    </p:set>
                                    <p:anim calcmode="lin" valueType="num">
                                      <p:cBhvr>
                                        <p:cTn id="7" dur="1000" fill="hold"/>
                                        <p:tgtEl>
                                          <p:spTgt spid="1629"/>
                                        </p:tgtEl>
                                        <p:attrNameLst>
                                          <p:attrName>ppt_x</p:attrName>
                                        </p:attrNameLst>
                                      </p:cBhvr>
                                      <p:tavLst>
                                        <p:tav tm="0">
                                          <p:val>
                                            <p:strVal val="#ppt_x"/>
                                          </p:val>
                                        </p:tav>
                                        <p:tav tm="100000">
                                          <p:val>
                                            <p:strVal val="#ppt_x"/>
                                          </p:val>
                                        </p:tav>
                                      </p:tavLst>
                                    </p:anim>
                                    <p:anim calcmode="lin" valueType="num">
                                      <p:cBhvr>
                                        <p:cTn id="8" dur="1000" fill="hold"/>
                                        <p:tgtEl>
                                          <p:spTgt spid="16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630"/>
                                        </p:tgtEl>
                                        <p:attrNameLst>
                                          <p:attrName>style.visibility</p:attrName>
                                        </p:attrNameLst>
                                      </p:cBhvr>
                                      <p:to>
                                        <p:strVal val="visible"/>
                                      </p:to>
                                    </p:set>
                                    <p:anim calcmode="lin" valueType="num">
                                      <p:cBhvr>
                                        <p:cTn id="13" dur="1000" fill="hold"/>
                                        <p:tgtEl>
                                          <p:spTgt spid="1630"/>
                                        </p:tgtEl>
                                        <p:attrNameLst>
                                          <p:attrName>ppt_x</p:attrName>
                                        </p:attrNameLst>
                                      </p:cBhvr>
                                      <p:tavLst>
                                        <p:tav tm="0">
                                          <p:val>
                                            <p:strVal val="#ppt_x"/>
                                          </p:val>
                                        </p:tav>
                                        <p:tav tm="100000">
                                          <p:val>
                                            <p:strVal val="#ppt_x"/>
                                          </p:val>
                                        </p:tav>
                                      </p:tavLst>
                                    </p:anim>
                                    <p:anim calcmode="lin" valueType="num">
                                      <p:cBhvr>
                                        <p:cTn id="14" dur="1000" fill="hold"/>
                                        <p:tgtEl>
                                          <p:spTgt spid="163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1631"/>
                                        </p:tgtEl>
                                        <p:attrNameLst>
                                          <p:attrName>style.visibility</p:attrName>
                                        </p:attrNameLst>
                                      </p:cBhvr>
                                      <p:to>
                                        <p:strVal val="visible"/>
                                      </p:to>
                                    </p:set>
                                    <p:anim calcmode="lin" valueType="num">
                                      <p:cBhvr>
                                        <p:cTn id="19" dur="1000" fill="hold"/>
                                        <p:tgtEl>
                                          <p:spTgt spid="1631"/>
                                        </p:tgtEl>
                                        <p:attrNameLst>
                                          <p:attrName>ppt_x</p:attrName>
                                        </p:attrNameLst>
                                      </p:cBhvr>
                                      <p:tavLst>
                                        <p:tav tm="0">
                                          <p:val>
                                            <p:strVal val="#ppt_x"/>
                                          </p:val>
                                        </p:tav>
                                        <p:tav tm="100000">
                                          <p:val>
                                            <p:strVal val="#ppt_x"/>
                                          </p:val>
                                        </p:tav>
                                      </p:tavLst>
                                    </p:anim>
                                    <p:anim calcmode="lin" valueType="num">
                                      <p:cBhvr>
                                        <p:cTn id="20" dur="1000" fill="hold"/>
                                        <p:tgtEl>
                                          <p:spTgt spid="16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1" animBg="1" advAuto="0"/>
      <p:bldP spid="1630" grpId="2" animBg="1" advAuto="0"/>
      <p:bldP spid="1631" grpId="3"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 name="droppedImage.png" descr="droppedImage.png"/>
          <p:cNvPicPr>
            <a:picLocks noChangeAspect="1"/>
          </p:cNvPicPr>
          <p:nvPr/>
        </p:nvPicPr>
        <p:blipFill>
          <a:blip r:embed="rId2"/>
          <a:stretch>
            <a:fillRect/>
          </a:stretch>
        </p:blipFill>
        <p:spPr>
          <a:xfrm>
            <a:off x="2505739" y="36024"/>
            <a:ext cx="19372522" cy="11887202"/>
          </a:xfrm>
          <a:prstGeom prst="rect">
            <a:avLst/>
          </a:prstGeom>
          <a:ln w="12700">
            <a:miter lim="400000"/>
          </a:ln>
        </p:spPr>
      </p:pic>
      <p:sp>
        <p:nvSpPr>
          <p:cNvPr id="1635" name="Lees K et al. Time to treatment with intravenous alteplase and outcome in stroke: an updated pooled analysis of ECASS, ATLANTIS, NINDS and EPITHET trials. Lancet 2010; 375:1695-703."/>
          <p:cNvSpPr txBox="1"/>
          <p:nvPr/>
        </p:nvSpPr>
        <p:spPr>
          <a:xfrm>
            <a:off x="-2526" y="12401550"/>
            <a:ext cx="24384001"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2800"/>
            </a:lvl1pPr>
          </a:lstStyle>
          <a:p>
            <a:r>
              <a:t>Lees K et al. Time to treatment with intravenous alteplase and outcome in stroke: an updated pooled analysis of ECASS, ATLANTIS, NINDS and EPITHET trials. Lancet 2010; 375:1695-703.</a:t>
            </a:r>
          </a:p>
        </p:txBody>
      </p:sp>
      <p:sp>
        <p:nvSpPr>
          <p:cNvPr id="1636" name="Line"/>
          <p:cNvSpPr/>
          <p:nvPr/>
        </p:nvSpPr>
        <p:spPr>
          <a:xfrm flipV="1">
            <a:off x="7773934" y="257384"/>
            <a:ext cx="1" cy="10564714"/>
          </a:xfrm>
          <a:prstGeom prst="line">
            <a:avLst/>
          </a:prstGeom>
          <a:ln w="25400">
            <a:solidFill>
              <a:schemeClr val="accent1"/>
            </a:solidFill>
          </a:ln>
        </p:spPr>
        <p:txBody>
          <a:bodyPr lIns="45718" tIns="45718" rIns="45718" bIns="45718"/>
          <a:lstStyle/>
          <a:p>
            <a:endParaRPr/>
          </a:p>
        </p:txBody>
      </p:sp>
      <p:sp>
        <p:nvSpPr>
          <p:cNvPr id="1637" name="Line"/>
          <p:cNvSpPr/>
          <p:nvPr/>
        </p:nvSpPr>
        <p:spPr>
          <a:xfrm flipV="1">
            <a:off x="17201455" y="477506"/>
            <a:ext cx="1" cy="10564713"/>
          </a:xfrm>
          <a:prstGeom prst="line">
            <a:avLst/>
          </a:prstGeom>
          <a:ln w="25400">
            <a:solidFill>
              <a:schemeClr val="accent1"/>
            </a:solidFill>
          </a:ln>
        </p:spPr>
        <p:txBody>
          <a:bodyPr lIns="45718" tIns="45718" rIns="45718" bIns="45718"/>
          <a:lstStyle/>
          <a:p>
            <a:endParaRPr/>
          </a:p>
        </p:txBody>
      </p:sp>
      <p:sp>
        <p:nvSpPr>
          <p:cNvPr id="1638" name="Arrow"/>
          <p:cNvSpPr/>
          <p:nvPr/>
        </p:nvSpPr>
        <p:spPr>
          <a:xfrm rot="5357585">
            <a:off x="9380282" y="1916125"/>
            <a:ext cx="1270001" cy="1270001"/>
          </a:xfrm>
          <a:prstGeom prst="rightArrow">
            <a:avLst>
              <a:gd name="adj1" fmla="val 32000"/>
              <a:gd name="adj2" fmla="val 64000"/>
            </a:avLst>
          </a:prstGeom>
          <a:solidFill>
            <a:srgbClr val="002951"/>
          </a:solidFill>
          <a:ln w="25400">
            <a:solidFill>
              <a:schemeClr val="accent1"/>
            </a:solidFill>
          </a:ln>
        </p:spPr>
        <p:txBody>
          <a:bodyPr lIns="71436" tIns="71436" rIns="71436" bIns="71436" anchor="ctr"/>
          <a:lstStyle/>
          <a:p>
            <a:endParaRPr/>
          </a:p>
        </p:txBody>
      </p:sp>
      <p:sp>
        <p:nvSpPr>
          <p:cNvPr id="1639" name="Arrow"/>
          <p:cNvSpPr/>
          <p:nvPr/>
        </p:nvSpPr>
        <p:spPr>
          <a:xfrm rot="16204094">
            <a:off x="9169716" y="6966930"/>
            <a:ext cx="1270001" cy="1270001"/>
          </a:xfrm>
          <a:prstGeom prst="rightArrow">
            <a:avLst>
              <a:gd name="adj1" fmla="val 32000"/>
              <a:gd name="adj2" fmla="val 64000"/>
            </a:avLst>
          </a:prstGeom>
          <a:solidFill>
            <a:srgbClr val="002951"/>
          </a:solidFill>
          <a:ln w="25400">
            <a:solidFill>
              <a:schemeClr val="accent1"/>
            </a:solidFill>
          </a:ln>
        </p:spPr>
        <p:txBody>
          <a:bodyPr lIns="71436" tIns="71436" rIns="71436" bIns="71436" anchor="ctr"/>
          <a:lstStyle/>
          <a:p>
            <a:endParaRPr/>
          </a:p>
        </p:txBody>
      </p:sp>
      <p:sp>
        <p:nvSpPr>
          <p:cNvPr id="1640" name="Arrow"/>
          <p:cNvSpPr/>
          <p:nvPr/>
        </p:nvSpPr>
        <p:spPr>
          <a:xfrm rot="16204094">
            <a:off x="18422633" y="6222879"/>
            <a:ext cx="1270001" cy="1270001"/>
          </a:xfrm>
          <a:prstGeom prst="rightArrow">
            <a:avLst>
              <a:gd name="adj1" fmla="val 32000"/>
              <a:gd name="adj2" fmla="val 64000"/>
            </a:avLst>
          </a:prstGeom>
          <a:solidFill>
            <a:srgbClr val="002951"/>
          </a:solidFill>
          <a:ln w="25400">
            <a:solidFill>
              <a:schemeClr val="accent1"/>
            </a:solidFill>
          </a:ln>
        </p:spPr>
        <p:txBody>
          <a:bodyPr lIns="71436" tIns="71436" rIns="71436" bIns="71436"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636"/>
                                        </p:tgtEl>
                                        <p:attrNameLst>
                                          <p:attrName>style.visibility</p:attrName>
                                        </p:attrNameLst>
                                      </p:cBhvr>
                                      <p:to>
                                        <p:strVal val="visible"/>
                                      </p:to>
                                    </p:set>
                                    <p:anim calcmode="lin" valueType="num">
                                      <p:cBhvr>
                                        <p:cTn id="7" dur="1000" fill="hold"/>
                                        <p:tgtEl>
                                          <p:spTgt spid="1636"/>
                                        </p:tgtEl>
                                        <p:attrNameLst>
                                          <p:attrName>ppt_x</p:attrName>
                                        </p:attrNameLst>
                                      </p:cBhvr>
                                      <p:tavLst>
                                        <p:tav tm="0">
                                          <p:val>
                                            <p:strVal val="#ppt_x"/>
                                          </p:val>
                                        </p:tav>
                                        <p:tav tm="100000">
                                          <p:val>
                                            <p:strVal val="#ppt_x"/>
                                          </p:val>
                                        </p:tav>
                                      </p:tavLst>
                                    </p:anim>
                                    <p:anim calcmode="lin" valueType="num">
                                      <p:cBhvr>
                                        <p:cTn id="8" dur="1000" fill="hold"/>
                                        <p:tgtEl>
                                          <p:spTgt spid="16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type="lt">
                                    <p:tmAbs val="0"/>
                                  </p:iterate>
                                  <p:childTnLst>
                                    <p:set>
                                      <p:cBhvr>
                                        <p:cTn id="12" fill="hold"/>
                                        <p:tgtEl>
                                          <p:spTgt spid="1638"/>
                                        </p:tgtEl>
                                        <p:attrNameLst>
                                          <p:attrName>style.visibility</p:attrName>
                                        </p:attrNameLst>
                                      </p:cBhvr>
                                      <p:to>
                                        <p:strVal val="visible"/>
                                      </p:to>
                                    </p:set>
                                    <p:anim calcmode="lin" valueType="num">
                                      <p:cBhvr>
                                        <p:cTn id="13" dur="1000" fill="hold"/>
                                        <p:tgtEl>
                                          <p:spTgt spid="1638"/>
                                        </p:tgtEl>
                                        <p:attrNameLst>
                                          <p:attrName>ppt_x</p:attrName>
                                        </p:attrNameLst>
                                      </p:cBhvr>
                                      <p:tavLst>
                                        <p:tav tm="0">
                                          <p:val>
                                            <p:strVal val="0-#ppt_w/2"/>
                                          </p:val>
                                        </p:tav>
                                        <p:tav tm="100000">
                                          <p:val>
                                            <p:strVal val="#ppt_x"/>
                                          </p:val>
                                        </p:tav>
                                      </p:tavLst>
                                    </p:anim>
                                    <p:anim calcmode="lin" valueType="num">
                                      <p:cBhvr>
                                        <p:cTn id="14" dur="1000" fill="hold"/>
                                        <p:tgtEl>
                                          <p:spTgt spid="16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type="lt">
                                    <p:tmAbs val="0"/>
                                  </p:iterate>
                                  <p:childTnLst>
                                    <p:set>
                                      <p:cBhvr>
                                        <p:cTn id="18" fill="hold"/>
                                        <p:tgtEl>
                                          <p:spTgt spid="1639"/>
                                        </p:tgtEl>
                                        <p:attrNameLst>
                                          <p:attrName>style.visibility</p:attrName>
                                        </p:attrNameLst>
                                      </p:cBhvr>
                                      <p:to>
                                        <p:strVal val="visible"/>
                                      </p:to>
                                    </p:set>
                                    <p:anim calcmode="lin" valueType="num">
                                      <p:cBhvr>
                                        <p:cTn id="19" dur="1000" fill="hold"/>
                                        <p:tgtEl>
                                          <p:spTgt spid="1639"/>
                                        </p:tgtEl>
                                        <p:attrNameLst>
                                          <p:attrName>ppt_x</p:attrName>
                                        </p:attrNameLst>
                                      </p:cBhvr>
                                      <p:tavLst>
                                        <p:tav tm="0">
                                          <p:val>
                                            <p:strVal val="0-#ppt_w/2"/>
                                          </p:val>
                                        </p:tav>
                                        <p:tav tm="100000">
                                          <p:val>
                                            <p:strVal val="#ppt_x"/>
                                          </p:val>
                                        </p:tav>
                                      </p:tavLst>
                                    </p:anim>
                                    <p:anim calcmode="lin" valueType="num">
                                      <p:cBhvr>
                                        <p:cTn id="20" dur="1000" fill="hold"/>
                                        <p:tgtEl>
                                          <p:spTgt spid="16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1637"/>
                                        </p:tgtEl>
                                        <p:attrNameLst>
                                          <p:attrName>style.visibility</p:attrName>
                                        </p:attrNameLst>
                                      </p:cBhvr>
                                      <p:to>
                                        <p:strVal val="visible"/>
                                      </p:to>
                                    </p:set>
                                    <p:anim calcmode="lin" valueType="num">
                                      <p:cBhvr>
                                        <p:cTn id="25" dur="1000" fill="hold"/>
                                        <p:tgtEl>
                                          <p:spTgt spid="1637"/>
                                        </p:tgtEl>
                                        <p:attrNameLst>
                                          <p:attrName>ppt_x</p:attrName>
                                        </p:attrNameLst>
                                      </p:cBhvr>
                                      <p:tavLst>
                                        <p:tav tm="0">
                                          <p:val>
                                            <p:strVal val="#ppt_x"/>
                                          </p:val>
                                        </p:tav>
                                        <p:tav tm="100000">
                                          <p:val>
                                            <p:strVal val="#ppt_x"/>
                                          </p:val>
                                        </p:tav>
                                      </p:tavLst>
                                    </p:anim>
                                    <p:anim calcmode="lin" valueType="num">
                                      <p:cBhvr>
                                        <p:cTn id="26" dur="1000" fill="hold"/>
                                        <p:tgtEl>
                                          <p:spTgt spid="163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type="lt">
                                    <p:tmAbs val="0"/>
                                  </p:iterate>
                                  <p:childTnLst>
                                    <p:set>
                                      <p:cBhvr>
                                        <p:cTn id="30" fill="hold"/>
                                        <p:tgtEl>
                                          <p:spTgt spid="1640"/>
                                        </p:tgtEl>
                                        <p:attrNameLst>
                                          <p:attrName>style.visibility</p:attrName>
                                        </p:attrNameLst>
                                      </p:cBhvr>
                                      <p:to>
                                        <p:strVal val="visible"/>
                                      </p:to>
                                    </p:set>
                                    <p:anim calcmode="lin" valueType="num">
                                      <p:cBhvr>
                                        <p:cTn id="31" dur="1000" fill="hold"/>
                                        <p:tgtEl>
                                          <p:spTgt spid="1640"/>
                                        </p:tgtEl>
                                        <p:attrNameLst>
                                          <p:attrName>ppt_x</p:attrName>
                                        </p:attrNameLst>
                                      </p:cBhvr>
                                      <p:tavLst>
                                        <p:tav tm="0">
                                          <p:val>
                                            <p:strVal val="0-#ppt_w/2"/>
                                          </p:val>
                                        </p:tav>
                                        <p:tav tm="100000">
                                          <p:val>
                                            <p:strVal val="#ppt_x"/>
                                          </p:val>
                                        </p:tav>
                                      </p:tavLst>
                                    </p:anim>
                                    <p:anim calcmode="lin" valueType="num">
                                      <p:cBhvr>
                                        <p:cTn id="32" dur="1000" fill="hold"/>
                                        <p:tgtEl>
                                          <p:spTgt spid="16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 grpId="1" animBg="1" advAuto="0"/>
      <p:bldP spid="1637" grpId="4" animBg="1" advAuto="0"/>
      <p:bldP spid="1638" grpId="2" animBg="1" advAuto="0"/>
      <p:bldP spid="1639" grpId="3" animBg="1" advAuto="0"/>
      <p:bldP spid="1640" grpId="5"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IV thrombolysis, what’s new?"/>
          <p:cNvSpPr txBox="1">
            <a:spLocks noGrp="1"/>
          </p:cNvSpPr>
          <p:nvPr>
            <p:ph type="title"/>
          </p:nvPr>
        </p:nvSpPr>
        <p:spPr>
          <a:prstGeom prst="rect">
            <a:avLst/>
          </a:prstGeom>
        </p:spPr>
        <p:txBody>
          <a:bodyPr/>
          <a:lstStyle>
            <a:lvl1pPr defTabSz="572516">
              <a:defRPr sz="10192">
                <a:effectLst>
                  <a:outerShdw blurRad="37338" dist="49784" dir="3000000" rotWithShape="0">
                    <a:srgbClr val="FFFFFF">
                      <a:alpha val="60000"/>
                    </a:srgbClr>
                  </a:outerShdw>
                </a:effectLst>
              </a:defRPr>
            </a:lvl1pPr>
          </a:lstStyle>
          <a:p>
            <a:r>
              <a:t>IV thrombolysis, what’s new?</a:t>
            </a:r>
          </a:p>
        </p:txBody>
      </p:sp>
      <p:sp>
        <p:nvSpPr>
          <p:cNvPr id="1643" name="Alteplase has been the mainstay of ischemic stroke IV thrombolysis…"/>
          <p:cNvSpPr txBox="1">
            <a:spLocks noGrp="1"/>
          </p:cNvSpPr>
          <p:nvPr>
            <p:ph type="body" sz="half" idx="1"/>
          </p:nvPr>
        </p:nvSpPr>
        <p:spPr>
          <a:prstGeom prst="rect">
            <a:avLst/>
          </a:prstGeom>
        </p:spPr>
        <p:txBody>
          <a:bodyPr/>
          <a:lstStyle/>
          <a:p>
            <a:r>
              <a:t>Alteplase has been the mainstay of ischemic stroke IV thrombolysis</a:t>
            </a:r>
          </a:p>
          <a:p>
            <a:r>
              <a:t>Tenecteplase is a modified tissue type plasminogen activator named after 3 mutation abbreviation sites T103N, N1170 and KHRR that has 14 times greater fibrin specific specificity, 10 times greater conservation of fibrin and 80 times great resistance to plasminogen activator inhibitor 1 activity</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 name="IV thrombolysis, what’s new?"/>
          <p:cNvSpPr txBox="1">
            <a:spLocks noGrp="1"/>
          </p:cNvSpPr>
          <p:nvPr>
            <p:ph type="title"/>
          </p:nvPr>
        </p:nvSpPr>
        <p:spPr>
          <a:prstGeom prst="rect">
            <a:avLst/>
          </a:prstGeom>
        </p:spPr>
        <p:txBody>
          <a:bodyPr/>
          <a:lstStyle>
            <a:lvl1pPr defTabSz="572516">
              <a:defRPr sz="10192">
                <a:effectLst>
                  <a:outerShdw blurRad="37338" dist="49784" dir="3000000" rotWithShape="0">
                    <a:srgbClr val="FFFFFF">
                      <a:alpha val="60000"/>
                    </a:srgbClr>
                  </a:outerShdw>
                </a:effectLst>
              </a:defRPr>
            </a:lvl1pPr>
          </a:lstStyle>
          <a:p>
            <a:r>
              <a:t>IV thrombolysis, what’s new?</a:t>
            </a:r>
          </a:p>
        </p:txBody>
      </p:sp>
      <p:sp>
        <p:nvSpPr>
          <p:cNvPr id="1646" name="Tenecteplase is non inferior (NOR-TEST 3)to alteplase with similar outcomes and hemorrhage profile (Lancet Neurol 2017; Oct 16:781-788)…"/>
          <p:cNvSpPr txBox="1">
            <a:spLocks noGrp="1"/>
          </p:cNvSpPr>
          <p:nvPr>
            <p:ph type="body" sz="half" idx="1"/>
          </p:nvPr>
        </p:nvSpPr>
        <p:spPr>
          <a:prstGeom prst="rect">
            <a:avLst/>
          </a:prstGeom>
        </p:spPr>
        <p:txBody>
          <a:bodyPr/>
          <a:lstStyle/>
          <a:p>
            <a:r>
              <a:t>Tenecteplase is non inferior (NOR-TEST 3)to alteplase with similar outcomes and hemorrhage profile (Lancet Neurol 2017; Oct 16:781-788)</a:t>
            </a:r>
          </a:p>
          <a:p>
            <a:r>
              <a:t>Tenecteplase may be superior to alteplase in combination with mechanical thrombectomy in large artery stroke patients &gt; 4.5 hours after last normal, greater reperfusion/functional outcomes (EXTEND IA TNK (NEJM 2018;378:1573-82)</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 name="IV thrombolysis, what’s new?"/>
          <p:cNvSpPr txBox="1">
            <a:spLocks noGrp="1"/>
          </p:cNvSpPr>
          <p:nvPr>
            <p:ph type="title"/>
          </p:nvPr>
        </p:nvSpPr>
        <p:spPr>
          <a:prstGeom prst="rect">
            <a:avLst/>
          </a:prstGeom>
        </p:spPr>
        <p:txBody>
          <a:bodyPr/>
          <a:lstStyle>
            <a:lvl1pPr defTabSz="572516">
              <a:defRPr sz="10192">
                <a:effectLst>
                  <a:outerShdw blurRad="37338" dist="49784" dir="3000000" rotWithShape="0">
                    <a:srgbClr val="FFFFFF">
                      <a:alpha val="60000"/>
                    </a:srgbClr>
                  </a:outerShdw>
                </a:effectLst>
              </a:defRPr>
            </a:lvl1pPr>
          </a:lstStyle>
          <a:p>
            <a:r>
              <a:t>IV thrombolysis, what’s new?</a:t>
            </a:r>
          </a:p>
        </p:txBody>
      </p:sp>
      <p:sp>
        <p:nvSpPr>
          <p:cNvPr id="1649" name="Tenecteplase in meta-analysis is proving non-inferior, easier to use (one time bolus) and less expensive trend amount Vascular Neurologist to adopts TNK (Saver et al. Stroke 2019;50:2156-2162 and Warach et al Stroke 2020;51:3440-3451)"/>
          <p:cNvSpPr txBox="1">
            <a:spLocks noGrp="1"/>
          </p:cNvSpPr>
          <p:nvPr>
            <p:ph type="body" sz="half" idx="1"/>
          </p:nvPr>
        </p:nvSpPr>
        <p:spPr>
          <a:prstGeom prst="rect">
            <a:avLst/>
          </a:prstGeom>
        </p:spPr>
        <p:txBody>
          <a:bodyPr/>
          <a:lstStyle/>
          <a:p>
            <a:r>
              <a:t>Tenecteplase in meta-analysis is proving non-inferior, easier to use (one time bolus) and less expensive trend amount Vascular Neurologist to adopts TNK (Saver et al. Stroke 2019;50:2156-2162 and Warach et al Stroke 2020;51:3440-3451)</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 name="Large Artery Occlusion"/>
          <p:cNvSpPr txBox="1">
            <a:spLocks noGrp="1"/>
          </p:cNvSpPr>
          <p:nvPr>
            <p:ph type="title"/>
          </p:nvPr>
        </p:nvSpPr>
        <p:spPr>
          <a:prstGeom prst="rect">
            <a:avLst/>
          </a:prstGeom>
        </p:spPr>
        <p:txBody>
          <a:bodyPr/>
          <a:lstStyle/>
          <a:p>
            <a:r>
              <a:t>Large Artery Occlusion</a:t>
            </a:r>
          </a:p>
        </p:txBody>
      </p:sp>
      <p:sp>
        <p:nvSpPr>
          <p:cNvPr id="1652" name="MR Rescue uses a favorable penumbral pattern (low ischemic core (&lt; 90ml), large penumbra and mechanical thrombectomy (MERCI reserver device) with no improvement in mortality or functional outcomes (mRS 0-2) (NEJM 2013;368:914-23)"/>
          <p:cNvSpPr txBox="1">
            <a:spLocks noGrp="1"/>
          </p:cNvSpPr>
          <p:nvPr>
            <p:ph type="body" sz="half" idx="1"/>
          </p:nvPr>
        </p:nvSpPr>
        <p:spPr>
          <a:prstGeom prst="rect">
            <a:avLst/>
          </a:prstGeom>
        </p:spPr>
        <p:txBody>
          <a:bodyPr/>
          <a:lstStyle/>
          <a:p>
            <a:r>
              <a:t>MR Rescue uses a favorable penumbral pattern (low ischemic core (&lt; 90ml), large penumbra and mechanical thrombectomy (MERCI reserver device) with no improvement in mortality or functional outcomes (mRS 0-2) (NEJM 2013;368:914-23)</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4" name="Screen Shot 2021-08-12 at 6.20.27 AM.png" descr="Screen Shot 2021-08-12 at 6.20.27 AM.png"/>
          <p:cNvPicPr>
            <a:picLocks noChangeAspect="1"/>
          </p:cNvPicPr>
          <p:nvPr/>
        </p:nvPicPr>
        <p:blipFill>
          <a:blip r:embed="rId2"/>
          <a:stretch>
            <a:fillRect/>
          </a:stretch>
        </p:blipFill>
        <p:spPr>
          <a:xfrm>
            <a:off x="4589647" y="380368"/>
            <a:ext cx="15204706" cy="11591352"/>
          </a:xfrm>
          <a:prstGeom prst="rect">
            <a:avLst/>
          </a:prstGeom>
          <a:ln w="12700">
            <a:miter lim="400000"/>
          </a:ln>
        </p:spPr>
      </p:pic>
      <p:sp>
        <p:nvSpPr>
          <p:cNvPr id="1655" name="Line"/>
          <p:cNvSpPr/>
          <p:nvPr/>
        </p:nvSpPr>
        <p:spPr>
          <a:xfrm flipV="1">
            <a:off x="13454352" y="2410420"/>
            <a:ext cx="1" cy="3557714"/>
          </a:xfrm>
          <a:prstGeom prst="line">
            <a:avLst/>
          </a:prstGeom>
          <a:ln w="25400">
            <a:solidFill>
              <a:schemeClr val="accent1"/>
            </a:solidFill>
          </a:ln>
        </p:spPr>
        <p:txBody>
          <a:bodyPr lIns="45718" tIns="45718" rIns="45718" bIns="45718"/>
          <a:lstStyle/>
          <a:p>
            <a:endParaRPr/>
          </a:p>
        </p:txBody>
      </p:sp>
      <p:sp>
        <p:nvSpPr>
          <p:cNvPr id="1656" name="NEJM 2013;368:914-23"/>
          <p:cNvSpPr txBox="1"/>
          <p:nvPr/>
        </p:nvSpPr>
        <p:spPr>
          <a:xfrm>
            <a:off x="8366392" y="12297615"/>
            <a:ext cx="765121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2013;368:914-23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55"/>
                                        </p:tgtEl>
                                        <p:attrNameLst>
                                          <p:attrName>style.visibility</p:attrName>
                                        </p:attrNameLst>
                                      </p:cBhvr>
                                      <p:to>
                                        <p:strVal val="visible"/>
                                      </p:to>
                                    </p:set>
                                    <p:animEffect transition="in" filter="fade">
                                      <p:cBhvr>
                                        <p:cTn id="7" dur="2500"/>
                                        <p:tgtEl>
                                          <p:spTgt spid="1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5" grpId="1"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 name="Large Artery Occlusion"/>
          <p:cNvSpPr txBox="1">
            <a:spLocks noGrp="1"/>
          </p:cNvSpPr>
          <p:nvPr>
            <p:ph type="title"/>
          </p:nvPr>
        </p:nvSpPr>
        <p:spPr>
          <a:prstGeom prst="rect">
            <a:avLst/>
          </a:prstGeom>
        </p:spPr>
        <p:txBody>
          <a:bodyPr/>
          <a:lstStyle/>
          <a:p>
            <a:r>
              <a:t>Large Artery Occlusion</a:t>
            </a:r>
          </a:p>
        </p:txBody>
      </p:sp>
      <p:sp>
        <p:nvSpPr>
          <p:cNvPr id="1659" name="MR CLEAN trial demonstrated that mechanical thrombectomy with a stent reserver device in acute ischemic stroke caused by proximal intracranial occlusion administered in &lt; 6 hours was safe and effective (improved functional independence defined by mRS 0-2, 32.6% vs 19.1% in medical group (NEJM 2015; 372: 11-20)"/>
          <p:cNvSpPr txBox="1">
            <a:spLocks noGrp="1"/>
          </p:cNvSpPr>
          <p:nvPr>
            <p:ph type="body" sz="half" idx="1"/>
          </p:nvPr>
        </p:nvSpPr>
        <p:spPr>
          <a:prstGeom prst="rect">
            <a:avLst/>
          </a:prstGeom>
        </p:spPr>
        <p:txBody>
          <a:bodyPr/>
          <a:lstStyle/>
          <a:p>
            <a:r>
              <a:t>MR CLEAN trial demonstrated that mechanical thrombectomy with a stent reserver device in acute ischemic stroke caused by </a:t>
            </a:r>
            <a:r>
              <a:rPr b="1"/>
              <a:t>proximal intracranial occlusion</a:t>
            </a:r>
            <a:r>
              <a:t> administered in &lt; 6 hours was safe and effective (improved functional independence defined by mRS 0-2, 32.6% vs 19.1% in medical group (NEJM 2015; 372: 11-20)</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mmon locations for ICH"/>
          <p:cNvSpPr txBox="1">
            <a:spLocks noGrp="1"/>
          </p:cNvSpPr>
          <p:nvPr>
            <p:ph type="title"/>
          </p:nvPr>
        </p:nvSpPr>
        <p:spPr>
          <a:prstGeom prst="rect">
            <a:avLst/>
          </a:prstGeom>
        </p:spPr>
        <p:txBody>
          <a:bodyPr/>
          <a:lstStyle/>
          <a:p>
            <a:r>
              <a:t>Common locations for ICH</a:t>
            </a:r>
          </a:p>
        </p:txBody>
      </p:sp>
      <p:sp>
        <p:nvSpPr>
          <p:cNvPr id="138" name="Putamin (BG)…"/>
          <p:cNvSpPr txBox="1">
            <a:spLocks noGrp="1"/>
          </p:cNvSpPr>
          <p:nvPr>
            <p:ph type="body" sz="half" idx="1"/>
          </p:nvPr>
        </p:nvSpPr>
        <p:spPr>
          <a:prstGeom prst="rect">
            <a:avLst/>
          </a:prstGeom>
        </p:spPr>
        <p:txBody>
          <a:bodyPr/>
          <a:lstStyle/>
          <a:p>
            <a:r>
              <a:t>Putamin (BG)</a:t>
            </a:r>
          </a:p>
          <a:p>
            <a:r>
              <a:t>Thalamus</a:t>
            </a:r>
          </a:p>
          <a:p>
            <a:r>
              <a:t>Pons</a:t>
            </a:r>
          </a:p>
          <a:p>
            <a:r>
              <a:t>Cerebellum</a:t>
            </a:r>
          </a:p>
          <a:p>
            <a:r>
              <a:t>Lobar white matter</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 name="Large Artery Occlusion"/>
          <p:cNvSpPr txBox="1">
            <a:spLocks noGrp="1"/>
          </p:cNvSpPr>
          <p:nvPr>
            <p:ph type="title"/>
          </p:nvPr>
        </p:nvSpPr>
        <p:spPr>
          <a:prstGeom prst="rect">
            <a:avLst/>
          </a:prstGeom>
        </p:spPr>
        <p:txBody>
          <a:bodyPr/>
          <a:lstStyle/>
          <a:p>
            <a:r>
              <a:t>Large Artery Occlusion</a:t>
            </a:r>
          </a:p>
        </p:txBody>
      </p:sp>
      <p:sp>
        <p:nvSpPr>
          <p:cNvPr id="1662" name="DAWN trial demonstrated the using multimodal imaging with a small ischemic core and a large penumbra and a proximal anterior circulation large vessel occlusion, mechanical thrombectomy can be expanded to the 6-24 hour window ( N Engl J Med 2018; 378:11-2)…"/>
          <p:cNvSpPr txBox="1">
            <a:spLocks noGrp="1"/>
          </p:cNvSpPr>
          <p:nvPr>
            <p:ph type="body" sz="half" idx="1"/>
          </p:nvPr>
        </p:nvSpPr>
        <p:spPr>
          <a:prstGeom prst="rect">
            <a:avLst/>
          </a:prstGeom>
        </p:spPr>
        <p:txBody>
          <a:bodyPr/>
          <a:lstStyle/>
          <a:p>
            <a:r>
              <a:t>DAWN trial demonstrated the using multimodal imaging with a small ischemic core and a large penumbra and a </a:t>
            </a:r>
            <a:r>
              <a:rPr b="1"/>
              <a:t>proximal anterior circulation large vessel occlusion</a:t>
            </a:r>
            <a:r>
              <a:t>, mechanical thrombectomy can be expanded to the 6-24 hour window ( N Engl J Med 2018; 378:11-2)</a:t>
            </a:r>
          </a:p>
          <a:p>
            <a:r>
              <a:t>Rate of functional independence (mRS 0-2) was 49% in the thrombectomy group and 19% in the medical management group</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 name="DAWN"/>
          <p:cNvSpPr txBox="1">
            <a:spLocks noGrp="1"/>
          </p:cNvSpPr>
          <p:nvPr>
            <p:ph type="title"/>
          </p:nvPr>
        </p:nvSpPr>
        <p:spPr>
          <a:prstGeom prst="rect">
            <a:avLst/>
          </a:prstGeom>
        </p:spPr>
        <p:txBody>
          <a:bodyPr/>
          <a:lstStyle/>
          <a:p>
            <a:r>
              <a:t>DAWN</a:t>
            </a:r>
          </a:p>
        </p:txBody>
      </p:sp>
      <p:sp>
        <p:nvSpPr>
          <p:cNvPr id="1665" name="Occlusion of the intracranial carotid artery, first segment of the middle cerebral artery or both…"/>
          <p:cNvSpPr txBox="1">
            <a:spLocks noGrp="1"/>
          </p:cNvSpPr>
          <p:nvPr>
            <p:ph type="body" sz="half" idx="1"/>
          </p:nvPr>
        </p:nvSpPr>
        <p:spPr>
          <a:prstGeom prst="rect">
            <a:avLst/>
          </a:prstGeom>
        </p:spPr>
        <p:txBody>
          <a:bodyPr/>
          <a:lstStyle/>
          <a:p>
            <a:pPr marL="592429" indent="-592429" defTabSz="572516">
              <a:spcBef>
                <a:spcPts val="3900"/>
              </a:spcBef>
              <a:defRPr sz="5488"/>
            </a:pPr>
            <a:r>
              <a:t>Occlusion of the intracranial carotid artery, first segment of the middle cerebral artery or both</a:t>
            </a:r>
          </a:p>
          <a:p>
            <a:pPr marL="592429" indent="-592429" defTabSz="572516">
              <a:spcBef>
                <a:spcPts val="3900"/>
              </a:spcBef>
              <a:defRPr sz="5488"/>
            </a:pPr>
            <a:r>
              <a:t>Group A ≥ 80 years, NIHSS ≥10, infarct core &lt;21 ml</a:t>
            </a:r>
          </a:p>
          <a:p>
            <a:pPr marL="592429" indent="-592429" defTabSz="572516">
              <a:spcBef>
                <a:spcPts val="3900"/>
              </a:spcBef>
              <a:defRPr sz="5488"/>
            </a:pPr>
            <a:r>
              <a:t>Group B &lt; 80 years, NIHSS ≥10, infarct core &lt; 31 ml</a:t>
            </a:r>
          </a:p>
          <a:p>
            <a:pPr marL="592429" indent="-592429" defTabSz="572516">
              <a:spcBef>
                <a:spcPts val="3900"/>
              </a:spcBef>
              <a:defRPr sz="5488"/>
            </a:pPr>
            <a:r>
              <a:t>Group C &lt; 80 years, NIHSS ≥20, infarct core 31 ml to &lt;51 ml</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 name="Screen Shot 2021-08-12 at 6.34.58 AM.png" descr="Screen Shot 2021-08-12 at 6.34.58 AM.png"/>
          <p:cNvPicPr>
            <a:picLocks noChangeAspect="1"/>
          </p:cNvPicPr>
          <p:nvPr/>
        </p:nvPicPr>
        <p:blipFill>
          <a:blip r:embed="rId2"/>
          <a:stretch>
            <a:fillRect/>
          </a:stretch>
        </p:blipFill>
        <p:spPr>
          <a:xfrm>
            <a:off x="4311387" y="167356"/>
            <a:ext cx="15761226" cy="12217719"/>
          </a:xfrm>
          <a:prstGeom prst="rect">
            <a:avLst/>
          </a:prstGeom>
          <a:ln w="12700">
            <a:miter lim="400000"/>
          </a:ln>
        </p:spPr>
      </p:pic>
      <p:sp>
        <p:nvSpPr>
          <p:cNvPr id="1668" name="Line"/>
          <p:cNvSpPr/>
          <p:nvPr/>
        </p:nvSpPr>
        <p:spPr>
          <a:xfrm flipV="1">
            <a:off x="12814141" y="376975"/>
            <a:ext cx="1" cy="11798481"/>
          </a:xfrm>
          <a:prstGeom prst="line">
            <a:avLst/>
          </a:prstGeom>
          <a:ln w="25400">
            <a:solidFill>
              <a:schemeClr val="accent1"/>
            </a:solidFill>
          </a:ln>
        </p:spPr>
        <p:txBody>
          <a:bodyPr lIns="45718" tIns="45718" rIns="45718" bIns="45718"/>
          <a:lstStyle/>
          <a:p>
            <a:endParaRPr/>
          </a:p>
        </p:txBody>
      </p:sp>
      <p:sp>
        <p:nvSpPr>
          <p:cNvPr id="1669" name="Line"/>
          <p:cNvSpPr/>
          <p:nvPr/>
        </p:nvSpPr>
        <p:spPr>
          <a:xfrm flipH="1">
            <a:off x="9160336" y="1827209"/>
            <a:ext cx="896913" cy="659287"/>
          </a:xfrm>
          <a:prstGeom prst="line">
            <a:avLst/>
          </a:prstGeom>
          <a:ln w="25400">
            <a:solidFill>
              <a:schemeClr val="accent1"/>
            </a:solidFill>
            <a:tailEnd type="triangle"/>
          </a:ln>
        </p:spPr>
        <p:txBody>
          <a:bodyPr lIns="45718" tIns="45718" rIns="45718" bIns="45718"/>
          <a:lstStyle/>
          <a:p>
            <a:endParaRPr/>
          </a:p>
        </p:txBody>
      </p:sp>
      <p:sp>
        <p:nvSpPr>
          <p:cNvPr id="1670" name="Line"/>
          <p:cNvSpPr/>
          <p:nvPr/>
        </p:nvSpPr>
        <p:spPr>
          <a:xfrm flipH="1">
            <a:off x="8414321" y="6691771"/>
            <a:ext cx="896913" cy="659286"/>
          </a:xfrm>
          <a:prstGeom prst="line">
            <a:avLst/>
          </a:prstGeom>
          <a:ln w="25400">
            <a:solidFill>
              <a:schemeClr val="accent1"/>
            </a:solidFill>
            <a:tailEnd type="triangle"/>
          </a:ln>
        </p:spPr>
        <p:txBody>
          <a:bodyPr lIns="45718" tIns="45718" rIns="45718" bIns="45718"/>
          <a:lstStyle/>
          <a:p>
            <a:endParaRPr/>
          </a:p>
        </p:txBody>
      </p:sp>
      <p:sp>
        <p:nvSpPr>
          <p:cNvPr id="1671" name="N Engl J Med 2018; 378:11-2"/>
          <p:cNvSpPr txBox="1"/>
          <p:nvPr/>
        </p:nvSpPr>
        <p:spPr>
          <a:xfrm>
            <a:off x="8149915" y="12402377"/>
            <a:ext cx="9328454"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 Engl J Med 2018; 378:11-2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68"/>
                                        </p:tgtEl>
                                        <p:attrNameLst>
                                          <p:attrName>style.visibility</p:attrName>
                                        </p:attrNameLst>
                                      </p:cBhvr>
                                      <p:to>
                                        <p:strVal val="visible"/>
                                      </p:to>
                                    </p:set>
                                    <p:animEffect transition="in" filter="fade">
                                      <p:cBhvr>
                                        <p:cTn id="7" dur="1500"/>
                                        <p:tgtEl>
                                          <p:spTgt spid="16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1669"/>
                                        </p:tgtEl>
                                        <p:attrNameLst>
                                          <p:attrName>style.visibility</p:attrName>
                                        </p:attrNameLst>
                                      </p:cBhvr>
                                      <p:to>
                                        <p:strVal val="visible"/>
                                      </p:to>
                                    </p:set>
                                    <p:anim calcmode="lin" valueType="num">
                                      <p:cBhvr>
                                        <p:cTn id="12" dur="1000" fill="hold"/>
                                        <p:tgtEl>
                                          <p:spTgt spid="1669"/>
                                        </p:tgtEl>
                                        <p:attrNameLst>
                                          <p:attrName>ppt_x</p:attrName>
                                        </p:attrNameLst>
                                      </p:cBhvr>
                                      <p:tavLst>
                                        <p:tav tm="0">
                                          <p:val>
                                            <p:strVal val="#ppt_x"/>
                                          </p:val>
                                        </p:tav>
                                        <p:tav tm="100000">
                                          <p:val>
                                            <p:strVal val="#ppt_x"/>
                                          </p:val>
                                        </p:tav>
                                      </p:tavLst>
                                    </p:anim>
                                    <p:anim calcmode="lin" valueType="num">
                                      <p:cBhvr>
                                        <p:cTn id="13" dur="1000" fill="hold"/>
                                        <p:tgtEl>
                                          <p:spTgt spid="166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iterate>
                                    <p:tmAbs val="0"/>
                                  </p:iterate>
                                  <p:childTnLst>
                                    <p:set>
                                      <p:cBhvr>
                                        <p:cTn id="17" fill="hold"/>
                                        <p:tgtEl>
                                          <p:spTgt spid="1670"/>
                                        </p:tgtEl>
                                        <p:attrNameLst>
                                          <p:attrName>style.visibility</p:attrName>
                                        </p:attrNameLst>
                                      </p:cBhvr>
                                      <p:to>
                                        <p:strVal val="visible"/>
                                      </p:to>
                                    </p:set>
                                    <p:anim calcmode="lin" valueType="num">
                                      <p:cBhvr>
                                        <p:cTn id="18" dur="1000" fill="hold"/>
                                        <p:tgtEl>
                                          <p:spTgt spid="1670"/>
                                        </p:tgtEl>
                                        <p:attrNameLst>
                                          <p:attrName>ppt_x</p:attrName>
                                        </p:attrNameLst>
                                      </p:cBhvr>
                                      <p:tavLst>
                                        <p:tav tm="0">
                                          <p:val>
                                            <p:strVal val="#ppt_x"/>
                                          </p:val>
                                        </p:tav>
                                        <p:tav tm="100000">
                                          <p:val>
                                            <p:strVal val="#ppt_x"/>
                                          </p:val>
                                        </p:tav>
                                      </p:tavLst>
                                    </p:anim>
                                    <p:anim calcmode="lin" valueType="num">
                                      <p:cBhvr>
                                        <p:cTn id="19" dur="1000" fill="hold"/>
                                        <p:tgtEl>
                                          <p:spTgt spid="1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1" animBg="1" advAuto="0"/>
      <p:bldP spid="1669" grpId="2" animBg="1" advAuto="0"/>
      <p:bldP spid="1670" grpId="3"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Large Artery Occlusion"/>
          <p:cNvSpPr txBox="1">
            <a:spLocks noGrp="1"/>
          </p:cNvSpPr>
          <p:nvPr>
            <p:ph type="title"/>
          </p:nvPr>
        </p:nvSpPr>
        <p:spPr>
          <a:prstGeom prst="rect">
            <a:avLst/>
          </a:prstGeom>
        </p:spPr>
        <p:txBody>
          <a:bodyPr/>
          <a:lstStyle/>
          <a:p>
            <a:r>
              <a:t>Large Artery Occlusion</a:t>
            </a:r>
          </a:p>
        </p:txBody>
      </p:sp>
      <p:sp>
        <p:nvSpPr>
          <p:cNvPr id="1674" name="DEFUSE 3 expand treatment from 6-16 hours using multimodal imaging, with ischemic core &lt; 70 ml, penumbra ration of 1.8 for proximal large artery occlusion (intracranial ICA and proximal M1) with functional independence of 45% in thrombectomy group vs 17% in the medical group (NEJM 2018; 378: 708-18)"/>
          <p:cNvSpPr txBox="1">
            <a:spLocks noGrp="1"/>
          </p:cNvSpPr>
          <p:nvPr>
            <p:ph type="body" sz="half" idx="1"/>
          </p:nvPr>
        </p:nvSpPr>
        <p:spPr>
          <a:prstGeom prst="rect">
            <a:avLst/>
          </a:prstGeom>
        </p:spPr>
        <p:txBody>
          <a:bodyPr/>
          <a:lstStyle/>
          <a:p>
            <a:r>
              <a:t>DEFUSE 3 expand treatment from 6-16 hours using multimodal imaging, with ischemic core &lt; 70 ml, penumbra ration of 1.8 for proximal large artery occlusion (intracranial ICA and proximal M1) with functional independence of 45% in thrombectomy group vs 17% in the medical group (NEJM 2018; 378: 708-18)</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6" name="clogged.jpg" descr="clogged.jpg"/>
          <p:cNvPicPr>
            <a:picLocks noChangeAspect="1"/>
          </p:cNvPicPr>
          <p:nvPr/>
        </p:nvPicPr>
        <p:blipFill>
          <a:blip r:embed="rId2"/>
          <a:stretch>
            <a:fillRect/>
          </a:stretch>
        </p:blipFill>
        <p:spPr>
          <a:xfrm>
            <a:off x="-331995" y="774885"/>
            <a:ext cx="12804549" cy="12804549"/>
          </a:xfrm>
          <a:prstGeom prst="rect">
            <a:avLst/>
          </a:prstGeom>
          <a:ln w="12700">
            <a:miter lim="400000"/>
          </a:ln>
        </p:spPr>
      </p:pic>
      <p:pic>
        <p:nvPicPr>
          <p:cNvPr id="1677" name="open.jpg" descr="open.jpg"/>
          <p:cNvPicPr>
            <a:picLocks noChangeAspect="1"/>
          </p:cNvPicPr>
          <p:nvPr/>
        </p:nvPicPr>
        <p:blipFill>
          <a:blip r:embed="rId3"/>
          <a:stretch>
            <a:fillRect/>
          </a:stretch>
        </p:blipFill>
        <p:spPr>
          <a:xfrm>
            <a:off x="11727389" y="774885"/>
            <a:ext cx="12804549" cy="12804549"/>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Thrombectomy in basilar artery occlusion"/>
          <p:cNvSpPr txBox="1">
            <a:spLocks noGrp="1"/>
          </p:cNvSpPr>
          <p:nvPr>
            <p:ph type="title"/>
          </p:nvPr>
        </p:nvSpPr>
        <p:spPr>
          <a:prstGeom prst="rect">
            <a:avLst/>
          </a:prstGeom>
        </p:spPr>
        <p:txBody>
          <a:bodyPr/>
          <a:lstStyle>
            <a:lvl1pPr defTabSz="490727">
              <a:defRPr sz="8736">
                <a:effectLst>
                  <a:outerShdw blurRad="32004" dist="42672" dir="3000000" rotWithShape="0">
                    <a:srgbClr val="FFFFFF">
                      <a:alpha val="60000"/>
                    </a:srgbClr>
                  </a:outerShdw>
                </a:effectLst>
              </a:defRPr>
            </a:lvl1pPr>
          </a:lstStyle>
          <a:p>
            <a:r>
              <a:t>Thrombectomy in basilar artery occlusion</a:t>
            </a:r>
          </a:p>
        </p:txBody>
      </p:sp>
      <p:sp>
        <p:nvSpPr>
          <p:cNvPr id="1680" name="BASICS study evaluated mechanical thrombectomy of basilar occlusion &lt;6 hours from LKW, (78.6% of the thrombectomy group and 79.5% of medical group received alteplase. No significant difference in mortality, favorable outcome (mRS 0-3)between groups…"/>
          <p:cNvSpPr txBox="1">
            <a:spLocks noGrp="1"/>
          </p:cNvSpPr>
          <p:nvPr>
            <p:ph type="body" sz="half" idx="1"/>
          </p:nvPr>
        </p:nvSpPr>
        <p:spPr>
          <a:prstGeom prst="rect">
            <a:avLst/>
          </a:prstGeom>
        </p:spPr>
        <p:txBody>
          <a:bodyPr/>
          <a:lstStyle/>
          <a:p>
            <a:pPr marL="459435" indent="-459435" defTabSz="443991">
              <a:spcBef>
                <a:spcPts val="3000"/>
              </a:spcBef>
              <a:defRPr sz="4256"/>
            </a:pPr>
            <a:r>
              <a:t>BASICS study evaluated mechanical thrombectomy of basilar occlusion &lt;6 hours from LKW, (78.6% of the thrombectomy group and 79.5% of medical group received alteplase. No significant difference in mortality, favorable outcome (mRS 0-3)between groups</a:t>
            </a:r>
          </a:p>
          <a:p>
            <a:pPr marL="459435" indent="-459435" defTabSz="443991">
              <a:spcBef>
                <a:spcPts val="3000"/>
              </a:spcBef>
              <a:defRPr sz="4256"/>
            </a:pPr>
            <a:r>
              <a:t>44.2% favorable outcome in thrombectomy group vs 37.7% in medical group</a:t>
            </a:r>
          </a:p>
          <a:p>
            <a:pPr marL="459435" indent="-459435" defTabSz="443991">
              <a:spcBef>
                <a:spcPts val="3000"/>
              </a:spcBef>
              <a:defRPr sz="4256"/>
            </a:pPr>
            <a:r>
              <a:t>4.5% symptomatic ICH in thrombectomy group vs 0.7% in medical group</a:t>
            </a:r>
          </a:p>
          <a:p>
            <a:pPr marL="459435" indent="-459435" defTabSz="443991">
              <a:spcBef>
                <a:spcPts val="3000"/>
              </a:spcBef>
              <a:defRPr sz="4256"/>
            </a:pPr>
            <a:r>
              <a:t>Mortality was 38.3% vs 43.2% in the thrombectomy vs medical group</a:t>
            </a:r>
          </a:p>
        </p:txBody>
      </p:sp>
      <p:sp>
        <p:nvSpPr>
          <p:cNvPr id="1681" name="NEJM 2021;384:1910-20"/>
          <p:cNvSpPr txBox="1"/>
          <p:nvPr/>
        </p:nvSpPr>
        <p:spPr>
          <a:xfrm>
            <a:off x="8054199" y="12483703"/>
            <a:ext cx="8019517"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2021;384:1910-20</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Secondary prevention"/>
          <p:cNvSpPr txBox="1">
            <a:spLocks noGrp="1"/>
          </p:cNvSpPr>
          <p:nvPr>
            <p:ph type="title"/>
          </p:nvPr>
        </p:nvSpPr>
        <p:spPr>
          <a:prstGeom prst="rect">
            <a:avLst/>
          </a:prstGeom>
        </p:spPr>
        <p:txBody>
          <a:bodyPr/>
          <a:lstStyle/>
          <a:p>
            <a:r>
              <a:t>Secondary prevention</a:t>
            </a:r>
          </a:p>
        </p:txBody>
      </p:sp>
      <p:sp>
        <p:nvSpPr>
          <p:cNvPr id="1684" name="Dual anti platelet agents vs single anti platelet agent…"/>
          <p:cNvSpPr txBox="1">
            <a:spLocks noGrp="1"/>
          </p:cNvSpPr>
          <p:nvPr>
            <p:ph type="body" sz="half" idx="1"/>
          </p:nvPr>
        </p:nvSpPr>
        <p:spPr>
          <a:prstGeom prst="rect">
            <a:avLst/>
          </a:prstGeom>
        </p:spPr>
        <p:txBody>
          <a:bodyPr/>
          <a:lstStyle/>
          <a:p>
            <a:r>
              <a:rPr dirty="0"/>
              <a:t>Dual anti platelet agents vs single anti platelet agent</a:t>
            </a:r>
          </a:p>
          <a:p>
            <a:r>
              <a:rPr dirty="0"/>
              <a:t>Cerebral artery stenting</a:t>
            </a:r>
          </a:p>
          <a:p>
            <a:r>
              <a:rPr dirty="0"/>
              <a:t>Cardiac loop monitoring</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 name="Dual Antiplatelet agents"/>
          <p:cNvSpPr txBox="1">
            <a:spLocks noGrp="1"/>
          </p:cNvSpPr>
          <p:nvPr>
            <p:ph type="title"/>
          </p:nvPr>
        </p:nvSpPr>
        <p:spPr>
          <a:prstGeom prst="rect">
            <a:avLst/>
          </a:prstGeom>
        </p:spPr>
        <p:txBody>
          <a:bodyPr/>
          <a:lstStyle/>
          <a:p>
            <a:r>
              <a:t>Dual Antiplatelet agents</a:t>
            </a:r>
          </a:p>
        </p:txBody>
      </p:sp>
      <p:sp>
        <p:nvSpPr>
          <p:cNvPr id="1687" name="Long term use of dual antiplatelert agents is not advised…"/>
          <p:cNvSpPr txBox="1">
            <a:spLocks noGrp="1"/>
          </p:cNvSpPr>
          <p:nvPr>
            <p:ph type="body" sz="half" idx="1"/>
          </p:nvPr>
        </p:nvSpPr>
        <p:spPr>
          <a:prstGeom prst="rect">
            <a:avLst/>
          </a:prstGeom>
        </p:spPr>
        <p:txBody>
          <a:bodyPr/>
          <a:lstStyle/>
          <a:p>
            <a:r>
              <a:t>Long term use of dual antiplatelert agents is not advised</a:t>
            </a:r>
          </a:p>
          <a:p>
            <a:r>
              <a:t>Short term use has become general practice</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 name="Antiplatelet agents"/>
          <p:cNvSpPr txBox="1">
            <a:spLocks noGrp="1"/>
          </p:cNvSpPr>
          <p:nvPr>
            <p:ph type="title"/>
          </p:nvPr>
        </p:nvSpPr>
        <p:spPr>
          <a:prstGeom prst="rect">
            <a:avLst/>
          </a:prstGeom>
        </p:spPr>
        <p:txBody>
          <a:bodyPr/>
          <a:lstStyle/>
          <a:p>
            <a:r>
              <a:t>Antiplatelet agents</a:t>
            </a:r>
          </a:p>
        </p:txBody>
      </p:sp>
      <p:sp>
        <p:nvSpPr>
          <p:cNvPr id="1690" name="Aspirin…"/>
          <p:cNvSpPr txBox="1">
            <a:spLocks noGrp="1"/>
          </p:cNvSpPr>
          <p:nvPr>
            <p:ph type="body" sz="half" idx="1"/>
          </p:nvPr>
        </p:nvSpPr>
        <p:spPr>
          <a:prstGeom prst="rect">
            <a:avLst/>
          </a:prstGeom>
        </p:spPr>
        <p:txBody>
          <a:bodyPr/>
          <a:lstStyle/>
          <a:p>
            <a:pPr marL="471525" indent="-471525" defTabSz="455675">
              <a:spcBef>
                <a:spcPts val="3100"/>
              </a:spcBef>
              <a:defRPr sz="4368"/>
            </a:pPr>
            <a:r>
              <a:t>Aspirin</a:t>
            </a:r>
          </a:p>
          <a:p>
            <a:pPr marL="471525" indent="-471525" defTabSz="455675">
              <a:spcBef>
                <a:spcPts val="3100"/>
              </a:spcBef>
              <a:defRPr sz="4368"/>
            </a:pPr>
            <a:r>
              <a:t>Aggrenox</a:t>
            </a:r>
          </a:p>
          <a:p>
            <a:pPr marL="471525" indent="-471525" defTabSz="455675">
              <a:spcBef>
                <a:spcPts val="3100"/>
              </a:spcBef>
              <a:defRPr sz="4368"/>
            </a:pPr>
            <a:r>
              <a:t>Clopidogrel</a:t>
            </a:r>
          </a:p>
          <a:p>
            <a:pPr marL="471525" indent="-471525" defTabSz="455675">
              <a:spcBef>
                <a:spcPts val="3100"/>
              </a:spcBef>
              <a:defRPr sz="4368"/>
            </a:pPr>
            <a:r>
              <a:t>Ticagrelor</a:t>
            </a:r>
          </a:p>
          <a:p>
            <a:pPr marL="471525" indent="-471525" defTabSz="455675">
              <a:spcBef>
                <a:spcPts val="3100"/>
              </a:spcBef>
              <a:defRPr sz="4368"/>
            </a:pPr>
            <a:r>
              <a:t>Boceprevir</a:t>
            </a:r>
          </a:p>
          <a:p>
            <a:pPr marL="471525" indent="-471525" defTabSz="455675">
              <a:spcBef>
                <a:spcPts val="3100"/>
              </a:spcBef>
              <a:defRPr sz="4368"/>
            </a:pPr>
            <a:r>
              <a:t>Prasugrel</a:t>
            </a:r>
          </a:p>
          <a:p>
            <a:pPr marL="471525" indent="-471525" defTabSz="455675">
              <a:spcBef>
                <a:spcPts val="3100"/>
              </a:spcBef>
              <a:defRPr sz="4368"/>
            </a:pPr>
            <a:r>
              <a:t>Eptifibatide</a:t>
            </a:r>
          </a:p>
          <a:p>
            <a:pPr marL="471525" indent="-471525" defTabSz="455675">
              <a:spcBef>
                <a:spcPts val="3100"/>
              </a:spcBef>
              <a:defRPr sz="4368"/>
            </a:pPr>
            <a:r>
              <a:t>Vorapaxar</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 name="Match trial"/>
          <p:cNvSpPr txBox="1">
            <a:spLocks noGrp="1"/>
          </p:cNvSpPr>
          <p:nvPr>
            <p:ph type="title"/>
          </p:nvPr>
        </p:nvSpPr>
        <p:spPr>
          <a:prstGeom prst="rect">
            <a:avLst/>
          </a:prstGeom>
        </p:spPr>
        <p:txBody>
          <a:bodyPr/>
          <a:lstStyle/>
          <a:p>
            <a:r>
              <a:t>Match trial</a:t>
            </a:r>
          </a:p>
        </p:txBody>
      </p:sp>
      <p:sp>
        <p:nvSpPr>
          <p:cNvPr id="1693" name="MATCH trial demonstrated no significant benefit of combination therapy…"/>
          <p:cNvSpPr txBox="1">
            <a:spLocks noGrp="1"/>
          </p:cNvSpPr>
          <p:nvPr>
            <p:ph type="body" sz="half" idx="1"/>
          </p:nvPr>
        </p:nvSpPr>
        <p:spPr>
          <a:prstGeom prst="rect">
            <a:avLst/>
          </a:prstGeom>
        </p:spPr>
        <p:txBody>
          <a:bodyPr/>
          <a:lstStyle/>
          <a:p>
            <a:r>
              <a:t>MATCH trial demonstrated no significant benefit of combination therapy </a:t>
            </a:r>
          </a:p>
          <a:p>
            <a:r>
              <a:t>There was a 1.3% absolute increase in life-threatening bleeding.</a:t>
            </a:r>
          </a:p>
        </p:txBody>
      </p:sp>
      <p:sp>
        <p:nvSpPr>
          <p:cNvPr id="1694" name="Diener HC, Bogousslavsky J, Brass L et al. Aspirin and clopidogrel compared with clopidogrel alone after recent ischaemic stroke or transient ischaemic attacks in high-risk patients (MATCH):randomized, double-blind, placebo-controlled trial. Lancet 2004; 364:331-37."/>
          <p:cNvSpPr txBox="1"/>
          <p:nvPr/>
        </p:nvSpPr>
        <p:spPr>
          <a:xfrm>
            <a:off x="207022" y="11998141"/>
            <a:ext cx="23504348" cy="1057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3100"/>
            </a:lvl1pPr>
          </a:lstStyle>
          <a:p>
            <a:r>
              <a:t>Diener HC, Bogousslavsky J, Brass L et al. Aspirin and clopidogrel compared with clopidogrel alone after recent ischaemic stroke or transient ischaemic attacks in high-risk patients (MATCH):randomized, double-blind, placebo-controlled trial. Lancet 2004; 364:331-37.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t1_mprage0.7iso.0139.jpg" descr="t1_mprage0.7iso.0139.jpg"/>
          <p:cNvPicPr>
            <a:picLocks noChangeAspect="1"/>
          </p:cNvPicPr>
          <p:nvPr/>
        </p:nvPicPr>
        <p:blipFill>
          <a:blip r:embed="rId2"/>
          <a:stretch>
            <a:fillRect/>
          </a:stretch>
        </p:blipFill>
        <p:spPr>
          <a:xfrm>
            <a:off x="1021719" y="494606"/>
            <a:ext cx="10183514" cy="12726788"/>
          </a:xfrm>
          <a:prstGeom prst="rect">
            <a:avLst/>
          </a:prstGeom>
          <a:ln w="12700">
            <a:miter lim="400000"/>
          </a:ln>
        </p:spPr>
      </p:pic>
      <p:sp>
        <p:nvSpPr>
          <p:cNvPr id="141" name="Oval"/>
          <p:cNvSpPr/>
          <p:nvPr/>
        </p:nvSpPr>
        <p:spPr>
          <a:xfrm>
            <a:off x="7190337" y="6112100"/>
            <a:ext cx="551117" cy="553068"/>
          </a:xfrm>
          <a:prstGeom prst="ellipse">
            <a:avLst/>
          </a:prstGeom>
          <a:solidFill>
            <a:srgbClr val="002951"/>
          </a:solidFill>
          <a:ln w="25400">
            <a:solidFill>
              <a:schemeClr val="accent1"/>
            </a:solidFill>
          </a:ln>
        </p:spPr>
        <p:txBody>
          <a:bodyPr lIns="71436" tIns="71436" rIns="71436" bIns="71436" anchor="ctr"/>
          <a:lstStyle/>
          <a:p>
            <a:endParaRPr/>
          </a:p>
        </p:txBody>
      </p:sp>
      <p:sp>
        <p:nvSpPr>
          <p:cNvPr id="142" name="Putamen"/>
          <p:cNvSpPr txBox="1"/>
          <p:nvPr/>
        </p:nvSpPr>
        <p:spPr>
          <a:xfrm>
            <a:off x="14437434" y="1481540"/>
            <a:ext cx="2883941"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Putamen</a:t>
            </a:r>
          </a:p>
        </p:txBody>
      </p:sp>
      <p:sp>
        <p:nvSpPr>
          <p:cNvPr id="143" name="Oval"/>
          <p:cNvSpPr/>
          <p:nvPr/>
        </p:nvSpPr>
        <p:spPr>
          <a:xfrm>
            <a:off x="6444004" y="7375818"/>
            <a:ext cx="551117" cy="553069"/>
          </a:xfrm>
          <a:prstGeom prst="ellipse">
            <a:avLst/>
          </a:prstGeom>
          <a:solidFill>
            <a:srgbClr val="002951"/>
          </a:solidFill>
          <a:ln w="25400">
            <a:solidFill>
              <a:schemeClr val="accent1"/>
            </a:solidFill>
          </a:ln>
        </p:spPr>
        <p:txBody>
          <a:bodyPr lIns="71436" tIns="71436" rIns="71436" bIns="71436" anchor="ctr"/>
          <a:lstStyle/>
          <a:p>
            <a:endParaRPr/>
          </a:p>
        </p:txBody>
      </p:sp>
      <p:sp>
        <p:nvSpPr>
          <p:cNvPr id="144" name="Thalamus"/>
          <p:cNvSpPr txBox="1"/>
          <p:nvPr/>
        </p:nvSpPr>
        <p:spPr>
          <a:xfrm>
            <a:off x="14301163" y="5891747"/>
            <a:ext cx="3156483"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Thalamus</a:t>
            </a:r>
          </a:p>
        </p:txBody>
      </p:sp>
      <p:sp>
        <p:nvSpPr>
          <p:cNvPr id="145" name="Oval"/>
          <p:cNvSpPr/>
          <p:nvPr/>
        </p:nvSpPr>
        <p:spPr>
          <a:xfrm>
            <a:off x="7331199" y="3910213"/>
            <a:ext cx="551118" cy="553068"/>
          </a:xfrm>
          <a:prstGeom prst="ellipse">
            <a:avLst/>
          </a:prstGeom>
          <a:solidFill>
            <a:srgbClr val="002951"/>
          </a:solidFill>
          <a:ln w="25400">
            <a:solidFill>
              <a:schemeClr val="accent1"/>
            </a:solidFill>
          </a:ln>
        </p:spPr>
        <p:txBody>
          <a:bodyPr lIns="71436" tIns="71436" rIns="71436" bIns="71436" anchor="ctr"/>
          <a:lstStyle/>
          <a:p>
            <a:endParaRPr/>
          </a:p>
        </p:txBody>
      </p:sp>
      <p:sp>
        <p:nvSpPr>
          <p:cNvPr id="146" name="Lobar White Matter"/>
          <p:cNvSpPr txBox="1"/>
          <p:nvPr/>
        </p:nvSpPr>
        <p:spPr>
          <a:xfrm>
            <a:off x="12678065" y="10301953"/>
            <a:ext cx="6402679"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Lobar White Matter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lt">
                                    <p:tmAbs val="100"/>
                                  </p:iterate>
                                  <p:childTnLst>
                                    <p:set>
                                      <p:cBhvr>
                                        <p:cTn id="18" fill="hold"/>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type="lt">
                                    <p:tmAbs val="100"/>
                                  </p:iterate>
                                  <p:childTnLst>
                                    <p:set>
                                      <p:cBhvr>
                                        <p:cTn id="26" fill="hold"/>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P spid="142" grpId="2" animBg="1" advAuto="0"/>
      <p:bldP spid="143" grpId="3" animBg="1" advAuto="0"/>
      <p:bldP spid="144" grpId="4" animBg="1" advAuto="0"/>
      <p:bldP spid="145" grpId="5" animBg="1" advAuto="0"/>
      <p:bldP spid="146" grpId="6"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Match trial"/>
          <p:cNvSpPr txBox="1">
            <a:spLocks noGrp="1"/>
          </p:cNvSpPr>
          <p:nvPr>
            <p:ph type="title"/>
          </p:nvPr>
        </p:nvSpPr>
        <p:spPr>
          <a:prstGeom prst="rect">
            <a:avLst/>
          </a:prstGeom>
        </p:spPr>
        <p:txBody>
          <a:bodyPr/>
          <a:lstStyle/>
          <a:p>
            <a:r>
              <a:t>Match trial</a:t>
            </a:r>
          </a:p>
        </p:txBody>
      </p:sp>
      <p:graphicFrame>
        <p:nvGraphicFramePr>
          <p:cNvPr id="1697" name="Table"/>
          <p:cNvGraphicFramePr/>
          <p:nvPr/>
        </p:nvGraphicFramePr>
        <p:xfrm>
          <a:off x="1843169" y="3201601"/>
          <a:ext cx="21978078" cy="9062343"/>
        </p:xfrm>
        <a:graphic>
          <a:graphicData uri="http://schemas.openxmlformats.org/drawingml/2006/table">
            <a:tbl>
              <a:tblPr bandRow="1">
                <a:tableStyleId>{EEE7283C-3CF3-47DC-8721-378D4A62B228}</a:tableStyleId>
              </a:tblPr>
              <a:tblGrid>
                <a:gridCol w="3663013">
                  <a:extLst>
                    <a:ext uri="{9D8B030D-6E8A-4147-A177-3AD203B41FA5}">
                      <a16:colId xmlns:a16="http://schemas.microsoft.com/office/drawing/2014/main" val="20000"/>
                    </a:ext>
                  </a:extLst>
                </a:gridCol>
                <a:gridCol w="3663013">
                  <a:extLst>
                    <a:ext uri="{9D8B030D-6E8A-4147-A177-3AD203B41FA5}">
                      <a16:colId xmlns:a16="http://schemas.microsoft.com/office/drawing/2014/main" val="20001"/>
                    </a:ext>
                  </a:extLst>
                </a:gridCol>
                <a:gridCol w="3663013">
                  <a:extLst>
                    <a:ext uri="{9D8B030D-6E8A-4147-A177-3AD203B41FA5}">
                      <a16:colId xmlns:a16="http://schemas.microsoft.com/office/drawing/2014/main" val="20002"/>
                    </a:ext>
                  </a:extLst>
                </a:gridCol>
                <a:gridCol w="3663013">
                  <a:extLst>
                    <a:ext uri="{9D8B030D-6E8A-4147-A177-3AD203B41FA5}">
                      <a16:colId xmlns:a16="http://schemas.microsoft.com/office/drawing/2014/main" val="20003"/>
                    </a:ext>
                  </a:extLst>
                </a:gridCol>
                <a:gridCol w="3663013">
                  <a:extLst>
                    <a:ext uri="{9D8B030D-6E8A-4147-A177-3AD203B41FA5}">
                      <a16:colId xmlns:a16="http://schemas.microsoft.com/office/drawing/2014/main" val="20004"/>
                    </a:ext>
                  </a:extLst>
                </a:gridCol>
                <a:gridCol w="3663013">
                  <a:extLst>
                    <a:ext uri="{9D8B030D-6E8A-4147-A177-3AD203B41FA5}">
                      <a16:colId xmlns:a16="http://schemas.microsoft.com/office/drawing/2014/main" val="20005"/>
                    </a:ext>
                  </a:extLst>
                </a:gridCol>
              </a:tblGrid>
              <a:tr h="1439153">
                <a:tc>
                  <a:txBody>
                    <a:bodyPr/>
                    <a:lstStyle/>
                    <a:p>
                      <a:pPr indent="228600"/>
                      <a:endParaRPr/>
                    </a:p>
                  </a:txBody>
                  <a:tcPr marL="0" marR="0" marT="0" marB="0" horzOverflow="overflow"/>
                </a:tc>
                <a:tc>
                  <a:txBody>
                    <a:bodyPr/>
                    <a:lstStyle/>
                    <a:p>
                      <a:pPr indent="228600">
                        <a:defRPr sz="1800">
                          <a:solidFill>
                            <a:srgbClr val="000000"/>
                          </a:solidFill>
                        </a:defRPr>
                      </a:pPr>
                      <a:r>
                        <a:rPr sz="2800">
                          <a:solidFill>
                            <a:srgbClr val="515151"/>
                          </a:solidFill>
                        </a:rPr>
                        <a:t>Number with event, asa + clopidogrel</a:t>
                      </a:r>
                    </a:p>
                  </a:txBody>
                  <a:tcPr marL="0" marR="0" marT="0" marB="0" horzOverflow="overflow"/>
                </a:tc>
                <a:tc>
                  <a:txBody>
                    <a:bodyPr/>
                    <a:lstStyle/>
                    <a:p>
                      <a:pPr indent="228600">
                        <a:defRPr sz="1800">
                          <a:solidFill>
                            <a:srgbClr val="000000"/>
                          </a:solidFill>
                        </a:defRPr>
                      </a:pPr>
                      <a:r>
                        <a:rPr sz="2800">
                          <a:solidFill>
                            <a:srgbClr val="515151"/>
                          </a:solidFill>
                        </a:rPr>
                        <a:t>Number with event, placebo + clopidogrel</a:t>
                      </a:r>
                    </a:p>
                  </a:txBody>
                  <a:tcPr marL="0" marR="0" marT="0" marB="0" horzOverflow="overflow"/>
                </a:tc>
                <a:tc>
                  <a:txBody>
                    <a:bodyPr/>
                    <a:lstStyle/>
                    <a:p>
                      <a:pPr indent="228600">
                        <a:defRPr sz="1800">
                          <a:solidFill>
                            <a:srgbClr val="000000"/>
                          </a:solidFill>
                        </a:defRPr>
                      </a:pPr>
                      <a:r>
                        <a:rPr sz="2800">
                          <a:solidFill>
                            <a:srgbClr val="515151"/>
                          </a:solidFill>
                        </a:rPr>
                        <a:t>Absolute risk reduction</a:t>
                      </a:r>
                    </a:p>
                  </a:txBody>
                  <a:tcPr marL="0" marR="0" marT="0" marB="0" horzOverflow="overflow"/>
                </a:tc>
                <a:tc>
                  <a:txBody>
                    <a:bodyPr/>
                    <a:lstStyle/>
                    <a:p>
                      <a:pPr indent="228600">
                        <a:defRPr sz="1800">
                          <a:solidFill>
                            <a:srgbClr val="000000"/>
                          </a:solidFill>
                        </a:defRPr>
                      </a:pPr>
                      <a:r>
                        <a:rPr sz="2800">
                          <a:solidFill>
                            <a:srgbClr val="515151"/>
                          </a:solidFill>
                        </a:rPr>
                        <a:t>Relative risk reduction</a:t>
                      </a:r>
                    </a:p>
                  </a:txBody>
                  <a:tcPr marL="0" marR="0" marT="0" marB="0" horzOverflow="overflow"/>
                </a:tc>
                <a:tc>
                  <a:txBody>
                    <a:bodyPr/>
                    <a:lstStyle/>
                    <a:p>
                      <a:pPr indent="228600">
                        <a:defRPr sz="1800">
                          <a:solidFill>
                            <a:srgbClr val="000000"/>
                          </a:solidFill>
                        </a:defRPr>
                      </a:pPr>
                      <a:r>
                        <a:rPr sz="2800">
                          <a:solidFill>
                            <a:srgbClr val="515151"/>
                          </a:solidFill>
                        </a:rPr>
                        <a:t>p</a:t>
                      </a:r>
                    </a:p>
                  </a:txBody>
                  <a:tcPr marL="0" marR="0" marT="0" marB="0" horzOverflow="overflow"/>
                </a:tc>
                <a:extLst>
                  <a:ext uri="{0D108BD9-81ED-4DB2-BD59-A6C34878D82A}">
                    <a16:rowId xmlns:a16="http://schemas.microsoft.com/office/drawing/2014/main" val="10000"/>
                  </a:ext>
                </a:extLst>
              </a:tr>
              <a:tr h="1268606">
                <a:tc>
                  <a:txBody>
                    <a:bodyPr/>
                    <a:lstStyle/>
                    <a:p>
                      <a:pPr indent="228600">
                        <a:defRPr sz="1800">
                          <a:solidFill>
                            <a:srgbClr val="000000"/>
                          </a:solidFill>
                        </a:defRPr>
                      </a:pPr>
                      <a:r>
                        <a:rPr sz="2800">
                          <a:solidFill>
                            <a:srgbClr val="515151"/>
                          </a:solidFill>
                        </a:rPr>
                        <a:t>Myocardial infarction, stroke and vascular death</a:t>
                      </a:r>
                    </a:p>
                  </a:txBody>
                  <a:tcPr marL="0" marR="0" marT="0" marB="0" horzOverflow="overflow"/>
                </a:tc>
                <a:tc>
                  <a:txBody>
                    <a:bodyPr/>
                    <a:lstStyle/>
                    <a:p>
                      <a:pPr indent="228600">
                        <a:defRPr sz="1800">
                          <a:solidFill>
                            <a:srgbClr val="000000"/>
                          </a:solidFill>
                        </a:defRPr>
                      </a:pPr>
                      <a:r>
                        <a:rPr sz="2800">
                          <a:solidFill>
                            <a:srgbClr val="515151"/>
                          </a:solidFill>
                        </a:rPr>
                        <a:t>445 (12%)</a:t>
                      </a:r>
                    </a:p>
                  </a:txBody>
                  <a:tcPr marL="0" marR="0" marT="0" marB="0" horzOverflow="overflow"/>
                </a:tc>
                <a:tc>
                  <a:txBody>
                    <a:bodyPr/>
                    <a:lstStyle/>
                    <a:p>
                      <a:pPr indent="228600">
                        <a:defRPr sz="1800">
                          <a:solidFill>
                            <a:srgbClr val="000000"/>
                          </a:solidFill>
                        </a:defRPr>
                      </a:pPr>
                      <a:r>
                        <a:rPr sz="2800">
                          <a:solidFill>
                            <a:srgbClr val="515151"/>
                          </a:solidFill>
                        </a:rPr>
                        <a:t>473 (12%)</a:t>
                      </a:r>
                    </a:p>
                  </a:txBody>
                  <a:tcPr marL="0" marR="0" marT="0" marB="0" horzOverflow="overflow"/>
                </a:tc>
                <a:tc>
                  <a:txBody>
                    <a:bodyPr/>
                    <a:lstStyle/>
                    <a:p>
                      <a:pPr indent="228600">
                        <a:defRPr sz="1800">
                          <a:solidFill>
                            <a:srgbClr val="000000"/>
                          </a:solidFill>
                        </a:defRPr>
                      </a:pPr>
                      <a:r>
                        <a:rPr sz="2800">
                          <a:solidFill>
                            <a:srgbClr val="515151"/>
                          </a:solidFill>
                        </a:rPr>
                        <a:t>0.72%</a:t>
                      </a:r>
                    </a:p>
                  </a:txBody>
                  <a:tcPr marL="0" marR="0" marT="0" marB="0" horzOverflow="overflow"/>
                </a:tc>
                <a:tc>
                  <a:txBody>
                    <a:bodyPr/>
                    <a:lstStyle/>
                    <a:p>
                      <a:pPr indent="228600">
                        <a:defRPr sz="1800">
                          <a:solidFill>
                            <a:srgbClr val="000000"/>
                          </a:solidFill>
                        </a:defRPr>
                      </a:pPr>
                      <a:r>
                        <a:rPr sz="2800">
                          <a:solidFill>
                            <a:srgbClr val="515151"/>
                          </a:solidFill>
                        </a:rPr>
                        <a:t>5.9%</a:t>
                      </a:r>
                    </a:p>
                  </a:txBody>
                  <a:tcPr marL="0" marR="0" marT="0" marB="0" horzOverflow="overflow"/>
                </a:tc>
                <a:tc>
                  <a:txBody>
                    <a:bodyPr/>
                    <a:lstStyle/>
                    <a:p>
                      <a:pPr indent="228600">
                        <a:defRPr sz="1800">
                          <a:solidFill>
                            <a:srgbClr val="000000"/>
                          </a:solidFill>
                        </a:defRPr>
                      </a:pPr>
                      <a:r>
                        <a:rPr sz="2800">
                          <a:solidFill>
                            <a:srgbClr val="515151"/>
                          </a:solidFill>
                        </a:rPr>
                        <a:t>0.36</a:t>
                      </a:r>
                    </a:p>
                  </a:txBody>
                  <a:tcPr marL="0" marR="0" marT="0" marB="0" horzOverflow="overflow"/>
                </a:tc>
                <a:extLst>
                  <a:ext uri="{0D108BD9-81ED-4DB2-BD59-A6C34878D82A}">
                    <a16:rowId xmlns:a16="http://schemas.microsoft.com/office/drawing/2014/main" val="10001"/>
                  </a:ext>
                </a:extLst>
              </a:tr>
              <a:tr h="1268606">
                <a:tc>
                  <a:txBody>
                    <a:bodyPr/>
                    <a:lstStyle/>
                    <a:p>
                      <a:pPr indent="228600">
                        <a:defRPr sz="1800">
                          <a:solidFill>
                            <a:srgbClr val="000000"/>
                          </a:solidFill>
                        </a:defRPr>
                      </a:pPr>
                      <a:r>
                        <a:rPr sz="2800">
                          <a:solidFill>
                            <a:srgbClr val="515151"/>
                          </a:solidFill>
                        </a:rPr>
                        <a:t>MI</a:t>
                      </a:r>
                    </a:p>
                  </a:txBody>
                  <a:tcPr marL="0" marR="0" marT="0" marB="0" horzOverflow="overflow"/>
                </a:tc>
                <a:tc>
                  <a:txBody>
                    <a:bodyPr/>
                    <a:lstStyle/>
                    <a:p>
                      <a:pPr indent="228600">
                        <a:defRPr sz="1800">
                          <a:solidFill>
                            <a:srgbClr val="000000"/>
                          </a:solidFill>
                        </a:defRPr>
                      </a:pPr>
                      <a:r>
                        <a:rPr sz="2800">
                          <a:solidFill>
                            <a:srgbClr val="515151"/>
                          </a:solidFill>
                        </a:rPr>
                        <a:t>73 (2%)</a:t>
                      </a:r>
                    </a:p>
                  </a:txBody>
                  <a:tcPr marL="0" marR="0" marT="0" marB="0" horzOverflow="overflow"/>
                </a:tc>
                <a:tc>
                  <a:txBody>
                    <a:bodyPr/>
                    <a:lstStyle/>
                    <a:p>
                      <a:pPr indent="228600">
                        <a:defRPr sz="1800">
                          <a:solidFill>
                            <a:srgbClr val="000000"/>
                          </a:solidFill>
                        </a:defRPr>
                      </a:pPr>
                      <a:r>
                        <a:rPr sz="2800">
                          <a:solidFill>
                            <a:srgbClr val="515151"/>
                          </a:solidFill>
                        </a:rPr>
                        <a:t>68 (2%)</a:t>
                      </a:r>
                    </a:p>
                  </a:txBody>
                  <a:tcPr marL="0" marR="0" marT="0" marB="0" horzOverflow="overflow"/>
                </a:tc>
                <a:tc>
                  <a:txBody>
                    <a:bodyPr/>
                    <a:lstStyle/>
                    <a:p>
                      <a:pPr indent="228600">
                        <a:defRPr sz="1800">
                          <a:solidFill>
                            <a:srgbClr val="000000"/>
                          </a:solidFill>
                        </a:defRPr>
                      </a:pPr>
                      <a:r>
                        <a:rPr sz="2800">
                          <a:solidFill>
                            <a:srgbClr val="515151"/>
                          </a:solidFill>
                        </a:rPr>
                        <a:t>-0.13%</a:t>
                      </a:r>
                    </a:p>
                  </a:txBody>
                  <a:tcPr marL="0" marR="0" marT="0" marB="0" horzOverflow="overflow"/>
                </a:tc>
                <a:tc>
                  <a:txBody>
                    <a:bodyPr/>
                    <a:lstStyle/>
                    <a:p>
                      <a:pPr indent="228600">
                        <a:defRPr sz="1800">
                          <a:solidFill>
                            <a:srgbClr val="000000"/>
                          </a:solidFill>
                        </a:defRPr>
                      </a:pPr>
                      <a:r>
                        <a:rPr sz="2800">
                          <a:solidFill>
                            <a:srgbClr val="515151"/>
                          </a:solidFill>
                        </a:rPr>
                        <a:t>-7.7%</a:t>
                      </a:r>
                    </a:p>
                  </a:txBody>
                  <a:tcPr marL="0" marR="0" marT="0" marB="0" horzOverflow="overflow"/>
                </a:tc>
                <a:tc>
                  <a:txBody>
                    <a:bodyPr/>
                    <a:lstStyle/>
                    <a:p>
                      <a:pPr indent="228600">
                        <a:defRPr sz="1800">
                          <a:solidFill>
                            <a:srgbClr val="000000"/>
                          </a:solidFill>
                        </a:defRPr>
                      </a:pPr>
                      <a:r>
                        <a:rPr sz="2800">
                          <a:solidFill>
                            <a:srgbClr val="515151"/>
                          </a:solidFill>
                        </a:rPr>
                        <a:t>0.66</a:t>
                      </a:r>
                    </a:p>
                  </a:txBody>
                  <a:tcPr marL="0" marR="0" marT="0" marB="0" horzOverflow="overflow"/>
                </a:tc>
                <a:extLst>
                  <a:ext uri="{0D108BD9-81ED-4DB2-BD59-A6C34878D82A}">
                    <a16:rowId xmlns:a16="http://schemas.microsoft.com/office/drawing/2014/main" val="10002"/>
                  </a:ext>
                </a:extLst>
              </a:tr>
              <a:tr h="1268606">
                <a:tc>
                  <a:txBody>
                    <a:bodyPr/>
                    <a:lstStyle/>
                    <a:p>
                      <a:pPr indent="228600">
                        <a:defRPr sz="1800">
                          <a:solidFill>
                            <a:srgbClr val="000000"/>
                          </a:solidFill>
                        </a:defRPr>
                      </a:pPr>
                      <a:r>
                        <a:rPr sz="2800">
                          <a:solidFill>
                            <a:srgbClr val="515151"/>
                          </a:solidFill>
                        </a:rPr>
                        <a:t>Stroke</a:t>
                      </a:r>
                    </a:p>
                  </a:txBody>
                  <a:tcPr marL="0" marR="0" marT="0" marB="0" horzOverflow="overflow"/>
                </a:tc>
                <a:tc>
                  <a:txBody>
                    <a:bodyPr/>
                    <a:lstStyle/>
                    <a:p>
                      <a:pPr indent="228600">
                        <a:defRPr sz="1800">
                          <a:solidFill>
                            <a:srgbClr val="000000"/>
                          </a:solidFill>
                        </a:defRPr>
                      </a:pPr>
                      <a:r>
                        <a:rPr sz="2800">
                          <a:solidFill>
                            <a:srgbClr val="515151"/>
                          </a:solidFill>
                        </a:rPr>
                        <a:t>309 (8%)</a:t>
                      </a:r>
                    </a:p>
                  </a:txBody>
                  <a:tcPr marL="0" marR="0" marT="0" marB="0" horzOverflow="overflow"/>
                </a:tc>
                <a:tc>
                  <a:txBody>
                    <a:bodyPr/>
                    <a:lstStyle/>
                    <a:p>
                      <a:pPr indent="228600">
                        <a:defRPr sz="1800">
                          <a:solidFill>
                            <a:srgbClr val="000000"/>
                          </a:solidFill>
                        </a:defRPr>
                      </a:pPr>
                      <a:r>
                        <a:rPr sz="2800">
                          <a:solidFill>
                            <a:srgbClr val="515151"/>
                          </a:solidFill>
                        </a:rPr>
                        <a:t>333 (9%)</a:t>
                      </a:r>
                    </a:p>
                  </a:txBody>
                  <a:tcPr marL="0" marR="0" marT="0" marB="0" horzOverflow="overflow"/>
                </a:tc>
                <a:tc>
                  <a:txBody>
                    <a:bodyPr/>
                    <a:lstStyle/>
                    <a:p>
                      <a:pPr indent="228600">
                        <a:defRPr sz="1800">
                          <a:solidFill>
                            <a:srgbClr val="000000"/>
                          </a:solidFill>
                        </a:defRPr>
                      </a:pPr>
                      <a:r>
                        <a:rPr sz="2800">
                          <a:solidFill>
                            <a:srgbClr val="515151"/>
                          </a:solidFill>
                        </a:rPr>
                        <a:t>0.62%</a:t>
                      </a:r>
                    </a:p>
                  </a:txBody>
                  <a:tcPr marL="0" marR="0" marT="0" marB="0" horzOverflow="overflow"/>
                </a:tc>
                <a:tc>
                  <a:txBody>
                    <a:bodyPr/>
                    <a:lstStyle/>
                    <a:p>
                      <a:pPr indent="228600">
                        <a:defRPr sz="1800">
                          <a:solidFill>
                            <a:srgbClr val="000000"/>
                          </a:solidFill>
                        </a:defRPr>
                      </a:pPr>
                      <a:r>
                        <a:rPr sz="2800">
                          <a:solidFill>
                            <a:srgbClr val="515151"/>
                          </a:solidFill>
                        </a:rPr>
                        <a:t>7.1%</a:t>
                      </a:r>
                    </a:p>
                  </a:txBody>
                  <a:tcPr marL="0" marR="0" marT="0" marB="0" horzOverflow="overflow"/>
                </a:tc>
                <a:tc>
                  <a:txBody>
                    <a:bodyPr/>
                    <a:lstStyle/>
                    <a:p>
                      <a:pPr indent="228600">
                        <a:defRPr sz="1800">
                          <a:solidFill>
                            <a:srgbClr val="000000"/>
                          </a:solidFill>
                        </a:defRPr>
                      </a:pPr>
                      <a:r>
                        <a:rPr sz="2800">
                          <a:solidFill>
                            <a:srgbClr val="515151"/>
                          </a:solidFill>
                        </a:rPr>
                        <a:t>0.353</a:t>
                      </a:r>
                    </a:p>
                  </a:txBody>
                  <a:tcPr marL="0" marR="0" marT="0" marB="0" horzOverflow="overflow"/>
                </a:tc>
                <a:extLst>
                  <a:ext uri="{0D108BD9-81ED-4DB2-BD59-A6C34878D82A}">
                    <a16:rowId xmlns:a16="http://schemas.microsoft.com/office/drawing/2014/main" val="10003"/>
                  </a:ext>
                </a:extLst>
              </a:tr>
              <a:tr h="1268606">
                <a:tc>
                  <a:txBody>
                    <a:bodyPr/>
                    <a:lstStyle/>
                    <a:p>
                      <a:pPr indent="228600">
                        <a:defRPr sz="1800">
                          <a:solidFill>
                            <a:srgbClr val="000000"/>
                          </a:solidFill>
                        </a:defRPr>
                      </a:pPr>
                      <a:r>
                        <a:rPr sz="2800">
                          <a:solidFill>
                            <a:srgbClr val="515151"/>
                          </a:solidFill>
                        </a:rPr>
                        <a:t>Vascular death</a:t>
                      </a:r>
                    </a:p>
                  </a:txBody>
                  <a:tcPr marL="0" marR="0" marT="0" marB="0" horzOverflow="overflow"/>
                </a:tc>
                <a:tc>
                  <a:txBody>
                    <a:bodyPr/>
                    <a:lstStyle/>
                    <a:p>
                      <a:pPr indent="228600">
                        <a:defRPr sz="1800">
                          <a:solidFill>
                            <a:srgbClr val="000000"/>
                          </a:solidFill>
                        </a:defRPr>
                      </a:pPr>
                      <a:r>
                        <a:rPr sz="2800">
                          <a:solidFill>
                            <a:srgbClr val="515151"/>
                          </a:solidFill>
                        </a:rPr>
                        <a:t>124 (3%)</a:t>
                      </a:r>
                    </a:p>
                  </a:txBody>
                  <a:tcPr marL="0" marR="0" marT="0" marB="0" horzOverflow="overflow"/>
                </a:tc>
                <a:tc>
                  <a:txBody>
                    <a:bodyPr/>
                    <a:lstStyle/>
                    <a:p>
                      <a:pPr indent="228600">
                        <a:defRPr sz="1800">
                          <a:solidFill>
                            <a:srgbClr val="000000"/>
                          </a:solidFill>
                        </a:defRPr>
                      </a:pPr>
                      <a:r>
                        <a:rPr sz="2800">
                          <a:solidFill>
                            <a:srgbClr val="515151"/>
                          </a:solidFill>
                        </a:rPr>
                        <a:t>121 (3%)</a:t>
                      </a:r>
                    </a:p>
                  </a:txBody>
                  <a:tcPr marL="0" marR="0" marT="0" marB="0" horzOverflow="overflow"/>
                </a:tc>
                <a:tc>
                  <a:txBody>
                    <a:bodyPr/>
                    <a:lstStyle/>
                    <a:p>
                      <a:pPr indent="228600">
                        <a:defRPr sz="1800">
                          <a:solidFill>
                            <a:srgbClr val="000000"/>
                          </a:solidFill>
                        </a:defRPr>
                      </a:pPr>
                      <a:r>
                        <a:rPr sz="2800">
                          <a:solidFill>
                            <a:srgbClr val="515151"/>
                          </a:solidFill>
                        </a:rPr>
                        <a:t>-0.08%</a:t>
                      </a:r>
                    </a:p>
                  </a:txBody>
                  <a:tcPr marL="0" marR="0" marT="0" marB="0" horzOverflow="overflow"/>
                </a:tc>
                <a:tc>
                  <a:txBody>
                    <a:bodyPr/>
                    <a:lstStyle/>
                    <a:p>
                      <a:pPr indent="228600">
                        <a:defRPr sz="1800">
                          <a:solidFill>
                            <a:srgbClr val="000000"/>
                          </a:solidFill>
                        </a:defRPr>
                      </a:pPr>
                      <a:r>
                        <a:rPr sz="2800">
                          <a:solidFill>
                            <a:srgbClr val="515151"/>
                          </a:solidFill>
                        </a:rPr>
                        <a:t>-2.4%</a:t>
                      </a:r>
                    </a:p>
                  </a:txBody>
                  <a:tcPr marL="0" marR="0" marT="0" marB="0" horzOverflow="overflow"/>
                </a:tc>
                <a:tc>
                  <a:txBody>
                    <a:bodyPr/>
                    <a:lstStyle/>
                    <a:p>
                      <a:pPr indent="228600">
                        <a:defRPr sz="1800">
                          <a:solidFill>
                            <a:srgbClr val="000000"/>
                          </a:solidFill>
                        </a:defRPr>
                      </a:pPr>
                      <a:r>
                        <a:rPr sz="2800">
                          <a:solidFill>
                            <a:srgbClr val="515151"/>
                          </a:solidFill>
                        </a:rPr>
                        <a:t>0.854</a:t>
                      </a:r>
                    </a:p>
                  </a:txBody>
                  <a:tcPr marL="0" marR="0" marT="0" marB="0" horzOverflow="overflow"/>
                </a:tc>
                <a:extLst>
                  <a:ext uri="{0D108BD9-81ED-4DB2-BD59-A6C34878D82A}">
                    <a16:rowId xmlns:a16="http://schemas.microsoft.com/office/drawing/2014/main" val="10004"/>
                  </a:ext>
                </a:extLst>
              </a:tr>
              <a:tr h="1268606">
                <a:tc>
                  <a:txBody>
                    <a:bodyPr/>
                    <a:lstStyle/>
                    <a:p>
                      <a:pPr indent="228600">
                        <a:defRPr sz="1800">
                          <a:solidFill>
                            <a:srgbClr val="000000"/>
                          </a:solidFill>
                        </a:defRPr>
                      </a:pPr>
                      <a:r>
                        <a:rPr sz="2800">
                          <a:solidFill>
                            <a:srgbClr val="515151"/>
                          </a:solidFill>
                        </a:rPr>
                        <a:t>Major bleeding</a:t>
                      </a:r>
                    </a:p>
                  </a:txBody>
                  <a:tcPr marL="0" marR="0" marT="0" marB="0" horzOverflow="overflow"/>
                </a:tc>
                <a:tc>
                  <a:txBody>
                    <a:bodyPr/>
                    <a:lstStyle/>
                    <a:p>
                      <a:pPr indent="228600">
                        <a:defRPr sz="1800">
                          <a:solidFill>
                            <a:srgbClr val="000000"/>
                          </a:solidFill>
                        </a:defRPr>
                      </a:pPr>
                      <a:r>
                        <a:rPr sz="2800">
                          <a:solidFill>
                            <a:srgbClr val="515151"/>
                          </a:solidFill>
                        </a:rPr>
                        <a:t>73 (2%)
</a:t>
                      </a:r>
                    </a:p>
                  </a:txBody>
                  <a:tcPr marL="0" marR="0" marT="0" marB="0" horzOverflow="overflow"/>
                </a:tc>
                <a:tc>
                  <a:txBody>
                    <a:bodyPr/>
                    <a:lstStyle/>
                    <a:p>
                      <a:pPr indent="228600">
                        <a:defRPr sz="1800">
                          <a:solidFill>
                            <a:srgbClr val="000000"/>
                          </a:solidFill>
                        </a:defRPr>
                      </a:pPr>
                      <a:r>
                        <a:rPr sz="2800">
                          <a:solidFill>
                            <a:srgbClr val="515151"/>
                          </a:solidFill>
                        </a:rPr>
                        <a:t>22 (1%)</a:t>
                      </a:r>
                    </a:p>
                  </a:txBody>
                  <a:tcPr marL="0" marR="0" marT="0" marB="0" horzOverflow="overflow"/>
                </a:tc>
                <a:tc>
                  <a:txBody>
                    <a:bodyPr/>
                    <a:lstStyle/>
                    <a:p>
                      <a:pPr indent="228600"/>
                      <a:endParaRPr/>
                    </a:p>
                  </a:txBody>
                  <a:tcPr marL="0" marR="0" marT="0" marB="0" horzOverflow="overflow"/>
                </a:tc>
                <a:tc>
                  <a:txBody>
                    <a:bodyPr/>
                    <a:lstStyle/>
                    <a:p>
                      <a:pPr indent="228600"/>
                      <a:endParaRPr/>
                    </a:p>
                  </a:txBody>
                  <a:tcPr marL="0" marR="0" marT="0" marB="0" horzOverflow="overflow"/>
                </a:tc>
                <a:tc>
                  <a:txBody>
                    <a:bodyPr/>
                    <a:lstStyle/>
                    <a:p>
                      <a:pPr indent="228600">
                        <a:defRPr sz="1800">
                          <a:solidFill>
                            <a:srgbClr val="000000"/>
                          </a:solidFill>
                        </a:defRPr>
                      </a:pPr>
                      <a:r>
                        <a:rPr sz="2800">
                          <a:solidFill>
                            <a:srgbClr val="515151"/>
                          </a:solidFill>
                        </a:rPr>
                        <a:t>&lt;0.0001</a:t>
                      </a:r>
                    </a:p>
                  </a:txBody>
                  <a:tcPr marL="0" marR="0" marT="0" marB="0" horzOverflow="overflow"/>
                </a:tc>
                <a:extLst>
                  <a:ext uri="{0D108BD9-81ED-4DB2-BD59-A6C34878D82A}">
                    <a16:rowId xmlns:a16="http://schemas.microsoft.com/office/drawing/2014/main" val="10005"/>
                  </a:ext>
                </a:extLst>
              </a:tr>
              <a:tr h="1268606">
                <a:tc>
                  <a:txBody>
                    <a:bodyPr/>
                    <a:lstStyle/>
                    <a:p>
                      <a:pPr indent="228600">
                        <a:defRPr sz="1800">
                          <a:solidFill>
                            <a:srgbClr val="000000"/>
                          </a:solidFill>
                        </a:defRPr>
                      </a:pPr>
                      <a:r>
                        <a:rPr sz="2800">
                          <a:solidFill>
                            <a:srgbClr val="515151"/>
                          </a:solidFill>
                        </a:rPr>
                        <a:t>Minor bleeding</a:t>
                      </a:r>
                    </a:p>
                  </a:txBody>
                  <a:tcPr marL="0" marR="0" marT="0" marB="0" horzOverflow="overflow"/>
                </a:tc>
                <a:tc>
                  <a:txBody>
                    <a:bodyPr/>
                    <a:lstStyle/>
                    <a:p>
                      <a:pPr indent="228600">
                        <a:defRPr sz="1800">
                          <a:solidFill>
                            <a:srgbClr val="000000"/>
                          </a:solidFill>
                        </a:defRPr>
                      </a:pPr>
                      <a:r>
                        <a:rPr sz="2800">
                          <a:solidFill>
                            <a:srgbClr val="515151"/>
                          </a:solidFill>
                        </a:rPr>
                        <a:t>120 (3%)</a:t>
                      </a:r>
                    </a:p>
                  </a:txBody>
                  <a:tcPr marL="0" marR="0" marT="0" marB="0" horzOverflow="overflow"/>
                </a:tc>
                <a:tc>
                  <a:txBody>
                    <a:bodyPr/>
                    <a:lstStyle/>
                    <a:p>
                      <a:pPr indent="228600">
                        <a:defRPr sz="1800">
                          <a:solidFill>
                            <a:srgbClr val="000000"/>
                          </a:solidFill>
                        </a:defRPr>
                      </a:pPr>
                      <a:r>
                        <a:rPr sz="2800">
                          <a:solidFill>
                            <a:srgbClr val="515151"/>
                          </a:solidFill>
                        </a:rPr>
                        <a:t>39 (1%)</a:t>
                      </a:r>
                    </a:p>
                  </a:txBody>
                  <a:tcPr marL="0" marR="0" marT="0" marB="0" horzOverflow="overflow"/>
                </a:tc>
                <a:tc>
                  <a:txBody>
                    <a:bodyPr/>
                    <a:lstStyle/>
                    <a:p>
                      <a:pPr indent="228600"/>
                      <a:endParaRPr/>
                    </a:p>
                  </a:txBody>
                  <a:tcPr marL="0" marR="0" marT="0" marB="0" horzOverflow="overflow"/>
                </a:tc>
                <a:tc>
                  <a:txBody>
                    <a:bodyPr/>
                    <a:lstStyle/>
                    <a:p>
                      <a:pPr indent="228600"/>
                      <a:endParaRPr/>
                    </a:p>
                  </a:txBody>
                  <a:tcPr marL="0" marR="0" marT="0" marB="0" horzOverflow="overflow"/>
                </a:tc>
                <a:tc>
                  <a:txBody>
                    <a:bodyPr/>
                    <a:lstStyle/>
                    <a:p>
                      <a:pPr indent="228600">
                        <a:defRPr sz="1800">
                          <a:solidFill>
                            <a:srgbClr val="000000"/>
                          </a:solidFill>
                        </a:defRPr>
                      </a:pPr>
                      <a:r>
                        <a:rPr sz="2800">
                          <a:solidFill>
                            <a:srgbClr val="515151"/>
                          </a:solidFill>
                        </a:rPr>
                        <a:t>&lt;0.0001</a:t>
                      </a:r>
                    </a:p>
                  </a:txBody>
                  <a:tcPr marL="0" marR="0" marT="0" marB="0" horzOverflow="overflow"/>
                </a:tc>
                <a:extLst>
                  <a:ext uri="{0D108BD9-81ED-4DB2-BD59-A6C34878D82A}">
                    <a16:rowId xmlns:a16="http://schemas.microsoft.com/office/drawing/2014/main" val="10006"/>
                  </a:ext>
                </a:extLst>
              </a:tr>
            </a:tbl>
          </a:graphicData>
        </a:graphic>
      </p:graphicFrame>
      <p:sp>
        <p:nvSpPr>
          <p:cNvPr id="1698" name="Diener HC, Bogousslavsky J, Brass L et al. Aspirin and clopidogrel compared with clopidogrel alone after recent ischaemic stroke or transient ischaemic attacks in high-risk patients (MATCH):randomized, double-blind, placebo-controlled trial. Lancet 2004; 364:331-37."/>
          <p:cNvSpPr txBox="1"/>
          <p:nvPr/>
        </p:nvSpPr>
        <p:spPr>
          <a:xfrm>
            <a:off x="218663" y="12137823"/>
            <a:ext cx="23504347" cy="1057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3100"/>
            </a:lvl1pPr>
          </a:lstStyle>
          <a:p>
            <a:r>
              <a:t>Diener HC, Bogousslavsky J, Brass L et al. Aspirin and clopidogrel compared with clopidogrel alone after recent ischaemic stroke or transient ischaemic attacks in high-risk patients (MATCH):randomized, double-blind, placebo-controlled trial. Lancet 2004; 364:331-37.</a:t>
            </a:r>
          </a:p>
        </p:txBody>
      </p:sp>
      <p:sp>
        <p:nvSpPr>
          <p:cNvPr id="1699" name="Rectangle"/>
          <p:cNvSpPr/>
          <p:nvPr/>
        </p:nvSpPr>
        <p:spPr>
          <a:xfrm>
            <a:off x="1849072" y="9784901"/>
            <a:ext cx="21966277" cy="1031875"/>
          </a:xfrm>
          <a:prstGeom prst="rect">
            <a:avLst/>
          </a:prstGeom>
          <a:solidFill>
            <a:srgbClr val="002951">
              <a:alpha val="47724"/>
            </a:srgbClr>
          </a:solidFill>
          <a:ln w="25400">
            <a:solidFill>
              <a:schemeClr val="accent1">
                <a:alpha val="47724"/>
              </a:schemeClr>
            </a:solidFill>
          </a:ln>
        </p:spPr>
        <p:txBody>
          <a:bodyPr lIns="71436" tIns="71436" rIns="71436" bIns="71436" anchor="ctr"/>
          <a:lstStyle/>
          <a:p>
            <a:endParaRPr/>
          </a:p>
        </p:txBody>
      </p:sp>
      <p:sp>
        <p:nvSpPr>
          <p:cNvPr id="1700" name="Rectangle"/>
          <p:cNvSpPr/>
          <p:nvPr/>
        </p:nvSpPr>
        <p:spPr>
          <a:xfrm>
            <a:off x="1849072" y="10967712"/>
            <a:ext cx="21966277" cy="1031875"/>
          </a:xfrm>
          <a:prstGeom prst="rect">
            <a:avLst/>
          </a:prstGeom>
          <a:solidFill>
            <a:srgbClr val="002951">
              <a:alpha val="47724"/>
            </a:srgbClr>
          </a:solidFill>
          <a:ln w="25400">
            <a:solidFill>
              <a:schemeClr val="accent1">
                <a:alpha val="47724"/>
              </a:schemeClr>
            </a:solidFill>
          </a:ln>
        </p:spPr>
        <p:txBody>
          <a:bodyPr lIns="71436" tIns="71436" rIns="71436" bIns="71436"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99"/>
                                        </p:tgtEl>
                                        <p:attrNameLst>
                                          <p:attrName>style.visibility</p:attrName>
                                        </p:attrNameLst>
                                      </p:cBhvr>
                                      <p:to>
                                        <p:strVal val="visible"/>
                                      </p:to>
                                    </p:set>
                                    <p:animEffect transition="in" filter="wipe(left)">
                                      <p:cBhvr>
                                        <p:cTn id="7" dur="1000"/>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700"/>
                                        </p:tgtEl>
                                        <p:attrNameLst>
                                          <p:attrName>style.visibility</p:attrName>
                                        </p:attrNameLst>
                                      </p:cBhvr>
                                      <p:to>
                                        <p:strVal val="visible"/>
                                      </p:to>
                                    </p:set>
                                    <p:animEffect transition="in" filter="wipe(left)">
                                      <p:cBhvr>
                                        <p:cTn id="12" dur="1000"/>
                                        <p:tgtEl>
                                          <p:spTgt spid="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1" animBg="1" advAuto="0"/>
      <p:bldP spid="1700"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SPS 3"/>
          <p:cNvSpPr txBox="1">
            <a:spLocks noGrp="1"/>
          </p:cNvSpPr>
          <p:nvPr>
            <p:ph type="title"/>
          </p:nvPr>
        </p:nvSpPr>
        <p:spPr>
          <a:prstGeom prst="rect">
            <a:avLst/>
          </a:prstGeom>
        </p:spPr>
        <p:txBody>
          <a:bodyPr/>
          <a:lstStyle/>
          <a:p>
            <a:r>
              <a:t>SPS 3</a:t>
            </a:r>
          </a:p>
        </p:txBody>
      </p:sp>
      <p:sp>
        <p:nvSpPr>
          <p:cNvPr id="1703" name="No significant difference in stroke prevention…"/>
          <p:cNvSpPr txBox="1">
            <a:spLocks noGrp="1"/>
          </p:cNvSpPr>
          <p:nvPr>
            <p:ph type="body" sz="half" idx="1"/>
          </p:nvPr>
        </p:nvSpPr>
        <p:spPr>
          <a:prstGeom prst="rect">
            <a:avLst/>
          </a:prstGeom>
        </p:spPr>
        <p:txBody>
          <a:bodyPr/>
          <a:lstStyle/>
          <a:p>
            <a:r>
              <a:t>No significant difference in stroke prevention</a:t>
            </a:r>
          </a:p>
          <a:p>
            <a:r>
              <a:t>Almost double risk of major hemorrhage (2.1 % per year combination vs 1.1% per year aspirin alone)</a:t>
            </a:r>
          </a:p>
        </p:txBody>
      </p:sp>
      <p:sp>
        <p:nvSpPr>
          <p:cNvPr id="1704" name="SPS-3 Investigators. Effects of Clopidogrel Added to Aspirin in patients with Recent Lacunar Stroke. NEJM 2012; 367:817-825."/>
          <p:cNvSpPr txBox="1"/>
          <p:nvPr/>
        </p:nvSpPr>
        <p:spPr>
          <a:xfrm>
            <a:off x="2594089" y="12356902"/>
            <a:ext cx="19195821" cy="549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2800"/>
            </a:lvl1pPr>
          </a:lstStyle>
          <a:p>
            <a:r>
              <a:t>SPS-3 Investigators. Effects of Clopidogrel Added to Aspirin in patients with Recent Lacunar Stroke. NEJM 2012; 367:817-825.</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PS 3"/>
          <p:cNvSpPr txBox="1">
            <a:spLocks noGrp="1"/>
          </p:cNvSpPr>
          <p:nvPr>
            <p:ph type="title"/>
          </p:nvPr>
        </p:nvSpPr>
        <p:spPr>
          <a:prstGeom prst="rect">
            <a:avLst/>
          </a:prstGeom>
        </p:spPr>
        <p:txBody>
          <a:bodyPr/>
          <a:lstStyle/>
          <a:p>
            <a:r>
              <a:t>SPS 3</a:t>
            </a:r>
          </a:p>
        </p:txBody>
      </p:sp>
      <p:graphicFrame>
        <p:nvGraphicFramePr>
          <p:cNvPr id="1707" name="Table"/>
          <p:cNvGraphicFramePr/>
          <p:nvPr/>
        </p:nvGraphicFramePr>
        <p:xfrm>
          <a:off x="660328" y="3305912"/>
          <a:ext cx="23434156" cy="9227322"/>
        </p:xfrm>
        <a:graphic>
          <a:graphicData uri="http://schemas.openxmlformats.org/drawingml/2006/table">
            <a:tbl>
              <a:tblPr bandRow="1">
                <a:tableStyleId>{EEE7283C-3CF3-47DC-8721-378D4A62B228}</a:tableStyleId>
              </a:tblPr>
              <a:tblGrid>
                <a:gridCol w="5858539">
                  <a:extLst>
                    <a:ext uri="{9D8B030D-6E8A-4147-A177-3AD203B41FA5}">
                      <a16:colId xmlns:a16="http://schemas.microsoft.com/office/drawing/2014/main" val="20000"/>
                    </a:ext>
                  </a:extLst>
                </a:gridCol>
                <a:gridCol w="5858539">
                  <a:extLst>
                    <a:ext uri="{9D8B030D-6E8A-4147-A177-3AD203B41FA5}">
                      <a16:colId xmlns:a16="http://schemas.microsoft.com/office/drawing/2014/main" val="20001"/>
                    </a:ext>
                  </a:extLst>
                </a:gridCol>
                <a:gridCol w="5858539">
                  <a:extLst>
                    <a:ext uri="{9D8B030D-6E8A-4147-A177-3AD203B41FA5}">
                      <a16:colId xmlns:a16="http://schemas.microsoft.com/office/drawing/2014/main" val="20002"/>
                    </a:ext>
                  </a:extLst>
                </a:gridCol>
                <a:gridCol w="5858539">
                  <a:extLst>
                    <a:ext uri="{9D8B030D-6E8A-4147-A177-3AD203B41FA5}">
                      <a16:colId xmlns:a16="http://schemas.microsoft.com/office/drawing/2014/main" val="20003"/>
                    </a:ext>
                  </a:extLst>
                </a:gridCol>
              </a:tblGrid>
              <a:tr h="1025258">
                <a:tc>
                  <a:txBody>
                    <a:bodyPr/>
                    <a:lstStyle/>
                    <a:p>
                      <a:pPr indent="228600">
                        <a:defRPr sz="1800">
                          <a:solidFill>
                            <a:srgbClr val="000000"/>
                          </a:solidFill>
                        </a:defRPr>
                      </a:pPr>
                      <a:r>
                        <a:rPr sz="2800">
                          <a:solidFill>
                            <a:srgbClr val="515151"/>
                          </a:solidFill>
                        </a:rPr>
                        <a:t>Outcome</a:t>
                      </a:r>
                    </a:p>
                  </a:txBody>
                  <a:tcPr marL="0" marR="0" marT="0" marB="0" horzOverflow="overflow"/>
                </a:tc>
                <a:tc>
                  <a:txBody>
                    <a:bodyPr/>
                    <a:lstStyle/>
                    <a:p>
                      <a:pPr indent="228600">
                        <a:defRPr sz="1800">
                          <a:solidFill>
                            <a:srgbClr val="000000"/>
                          </a:solidFill>
                        </a:defRPr>
                      </a:pPr>
                      <a:r>
                        <a:rPr sz="2800">
                          <a:solidFill>
                            <a:srgbClr val="515151"/>
                          </a:solidFill>
                        </a:rPr>
                        <a:t>Aspirin plus placebo (rate %/yr)</a:t>
                      </a:r>
                    </a:p>
                  </a:txBody>
                  <a:tcPr marL="0" marR="0" marT="0" marB="0" horzOverflow="overflow"/>
                </a:tc>
                <a:tc>
                  <a:txBody>
                    <a:bodyPr/>
                    <a:lstStyle/>
                    <a:p>
                      <a:pPr indent="228600">
                        <a:defRPr sz="1800">
                          <a:solidFill>
                            <a:srgbClr val="000000"/>
                          </a:solidFill>
                        </a:defRPr>
                      </a:pPr>
                      <a:r>
                        <a:rPr sz="2800">
                          <a:solidFill>
                            <a:srgbClr val="515151"/>
                          </a:solidFill>
                        </a:rPr>
                        <a:t>Aspirin plus clopidogrel(rate %/yr)</a:t>
                      </a:r>
                    </a:p>
                  </a:txBody>
                  <a:tcPr marL="0" marR="0" marT="0" marB="0" horzOverflow="overflow"/>
                </a:tc>
                <a:tc>
                  <a:txBody>
                    <a:bodyPr/>
                    <a:lstStyle/>
                    <a:p>
                      <a:pPr indent="228600">
                        <a:defRPr sz="1800">
                          <a:solidFill>
                            <a:srgbClr val="000000"/>
                          </a:solidFill>
                        </a:defRPr>
                      </a:pPr>
                      <a:r>
                        <a:rPr sz="2800">
                          <a:solidFill>
                            <a:srgbClr val="515151"/>
                          </a:solidFill>
                        </a:rPr>
                        <a:t>P</a:t>
                      </a:r>
                    </a:p>
                  </a:txBody>
                  <a:tcPr marL="0" marR="0" marT="0" marB="0" horzOverflow="overflow"/>
                </a:tc>
                <a:extLst>
                  <a:ext uri="{0D108BD9-81ED-4DB2-BD59-A6C34878D82A}">
                    <a16:rowId xmlns:a16="http://schemas.microsoft.com/office/drawing/2014/main" val="10000"/>
                  </a:ext>
                </a:extLst>
              </a:tr>
              <a:tr h="1025258">
                <a:tc>
                  <a:txBody>
                    <a:bodyPr/>
                    <a:lstStyle/>
                    <a:p>
                      <a:pPr indent="228600">
                        <a:defRPr sz="1800">
                          <a:solidFill>
                            <a:srgbClr val="000000"/>
                          </a:solidFill>
                        </a:defRPr>
                      </a:pPr>
                      <a:r>
                        <a:rPr sz="2800">
                          <a:solidFill>
                            <a:srgbClr val="515151"/>
                          </a:solidFill>
                        </a:rPr>
                        <a:t>All strokes</a:t>
                      </a:r>
                    </a:p>
                  </a:txBody>
                  <a:tcPr marL="0" marR="0" marT="0" marB="0" horzOverflow="overflow"/>
                </a:tc>
                <a:tc>
                  <a:txBody>
                    <a:bodyPr/>
                    <a:lstStyle/>
                    <a:p>
                      <a:pPr indent="228600">
                        <a:defRPr sz="1800">
                          <a:solidFill>
                            <a:srgbClr val="000000"/>
                          </a:solidFill>
                        </a:defRPr>
                      </a:pPr>
                      <a:r>
                        <a:rPr sz="2800">
                          <a:solidFill>
                            <a:srgbClr val="515151"/>
                          </a:solidFill>
                        </a:rPr>
                        <a:t>2.7</a:t>
                      </a:r>
                    </a:p>
                  </a:txBody>
                  <a:tcPr marL="0" marR="0" marT="0" marB="0" horzOverflow="overflow"/>
                </a:tc>
                <a:tc>
                  <a:txBody>
                    <a:bodyPr/>
                    <a:lstStyle/>
                    <a:p>
                      <a:pPr indent="228600">
                        <a:defRPr sz="1800">
                          <a:solidFill>
                            <a:srgbClr val="000000"/>
                          </a:solidFill>
                        </a:defRPr>
                      </a:pPr>
                      <a:r>
                        <a:rPr sz="2800">
                          <a:solidFill>
                            <a:srgbClr val="515151"/>
                          </a:solidFill>
                        </a:rPr>
                        <a:t>2.5</a:t>
                      </a:r>
                    </a:p>
                  </a:txBody>
                  <a:tcPr marL="0" marR="0" marT="0" marB="0" horzOverflow="overflow"/>
                </a:tc>
                <a:tc>
                  <a:txBody>
                    <a:bodyPr/>
                    <a:lstStyle/>
                    <a:p>
                      <a:pPr indent="228600">
                        <a:defRPr sz="1800">
                          <a:solidFill>
                            <a:srgbClr val="000000"/>
                          </a:solidFill>
                        </a:defRPr>
                      </a:pPr>
                      <a:r>
                        <a:rPr sz="2800">
                          <a:solidFill>
                            <a:srgbClr val="515151"/>
                          </a:solidFill>
                        </a:rPr>
                        <a:t>0.48</a:t>
                      </a:r>
                    </a:p>
                  </a:txBody>
                  <a:tcPr marL="0" marR="0" marT="0" marB="0" horzOverflow="overflow"/>
                </a:tc>
                <a:extLst>
                  <a:ext uri="{0D108BD9-81ED-4DB2-BD59-A6C34878D82A}">
                    <a16:rowId xmlns:a16="http://schemas.microsoft.com/office/drawing/2014/main" val="10001"/>
                  </a:ext>
                </a:extLst>
              </a:tr>
              <a:tr h="1025258">
                <a:tc>
                  <a:txBody>
                    <a:bodyPr/>
                    <a:lstStyle/>
                    <a:p>
                      <a:pPr indent="228600">
                        <a:defRPr sz="1800">
                          <a:solidFill>
                            <a:srgbClr val="000000"/>
                          </a:solidFill>
                        </a:defRPr>
                      </a:pPr>
                      <a:r>
                        <a:rPr sz="2800">
                          <a:solidFill>
                            <a:srgbClr val="515151"/>
                          </a:solidFill>
                        </a:rPr>
                        <a:t>Ischemic</a:t>
                      </a:r>
                    </a:p>
                  </a:txBody>
                  <a:tcPr marL="0" marR="0" marT="0" marB="0" horzOverflow="overflow"/>
                </a:tc>
                <a:tc>
                  <a:txBody>
                    <a:bodyPr/>
                    <a:lstStyle/>
                    <a:p>
                      <a:pPr indent="228600">
                        <a:defRPr sz="1800">
                          <a:solidFill>
                            <a:srgbClr val="000000"/>
                          </a:solidFill>
                        </a:defRPr>
                      </a:pPr>
                      <a:r>
                        <a:rPr sz="2800">
                          <a:solidFill>
                            <a:srgbClr val="515151"/>
                          </a:solidFill>
                        </a:rPr>
                        <a:t>2.4</a:t>
                      </a:r>
                    </a:p>
                  </a:txBody>
                  <a:tcPr marL="0" marR="0" marT="0" marB="0" horzOverflow="overflow"/>
                </a:tc>
                <a:tc>
                  <a:txBody>
                    <a:bodyPr/>
                    <a:lstStyle/>
                    <a:p>
                      <a:pPr indent="228600">
                        <a:defRPr sz="1800">
                          <a:solidFill>
                            <a:srgbClr val="000000"/>
                          </a:solidFill>
                        </a:defRPr>
                      </a:pPr>
                      <a:r>
                        <a:rPr sz="2800">
                          <a:solidFill>
                            <a:srgbClr val="515151"/>
                          </a:solidFill>
                        </a:rPr>
                        <a:t>2</a:t>
                      </a:r>
                    </a:p>
                  </a:txBody>
                  <a:tcPr marL="0" marR="0" marT="0" marB="0" horzOverflow="overflow"/>
                </a:tc>
                <a:tc>
                  <a:txBody>
                    <a:bodyPr/>
                    <a:lstStyle/>
                    <a:p>
                      <a:pPr indent="228600">
                        <a:defRPr sz="1800">
                          <a:solidFill>
                            <a:srgbClr val="000000"/>
                          </a:solidFill>
                        </a:defRPr>
                      </a:pPr>
                      <a:r>
                        <a:rPr sz="2800">
                          <a:solidFill>
                            <a:srgbClr val="515151"/>
                          </a:solidFill>
                        </a:rPr>
                        <a:t>0.13</a:t>
                      </a:r>
                    </a:p>
                  </a:txBody>
                  <a:tcPr marL="0" marR="0" marT="0" marB="0" horzOverflow="overflow"/>
                </a:tc>
                <a:extLst>
                  <a:ext uri="{0D108BD9-81ED-4DB2-BD59-A6C34878D82A}">
                    <a16:rowId xmlns:a16="http://schemas.microsoft.com/office/drawing/2014/main" val="10002"/>
                  </a:ext>
                </a:extLst>
              </a:tr>
              <a:tr h="1025258">
                <a:tc>
                  <a:txBody>
                    <a:bodyPr/>
                    <a:lstStyle/>
                    <a:p>
                      <a:pPr indent="228600">
                        <a:defRPr sz="1800">
                          <a:solidFill>
                            <a:srgbClr val="000000"/>
                          </a:solidFill>
                        </a:defRPr>
                      </a:pPr>
                      <a:r>
                        <a:rPr sz="2800">
                          <a:solidFill>
                            <a:srgbClr val="515151"/>
                          </a:solidFill>
                        </a:rPr>
                        <a:t>Hemorrhage</a:t>
                      </a:r>
                    </a:p>
                  </a:txBody>
                  <a:tcPr marL="0" marR="0" marT="0" marB="0" horzOverflow="overflow"/>
                </a:tc>
                <a:tc>
                  <a:txBody>
                    <a:bodyPr/>
                    <a:lstStyle/>
                    <a:p>
                      <a:pPr indent="228600">
                        <a:defRPr sz="1800">
                          <a:solidFill>
                            <a:srgbClr val="000000"/>
                          </a:solidFill>
                        </a:defRPr>
                      </a:pPr>
                      <a:r>
                        <a:rPr sz="2800">
                          <a:solidFill>
                            <a:srgbClr val="515151"/>
                          </a:solidFill>
                        </a:rPr>
                        <a:t>0.25</a:t>
                      </a:r>
                    </a:p>
                  </a:txBody>
                  <a:tcPr marL="0" marR="0" marT="0" marB="0" horzOverflow="overflow"/>
                </a:tc>
                <a:tc>
                  <a:txBody>
                    <a:bodyPr/>
                    <a:lstStyle/>
                    <a:p>
                      <a:pPr indent="228600">
                        <a:defRPr sz="1800">
                          <a:solidFill>
                            <a:srgbClr val="000000"/>
                          </a:solidFill>
                        </a:defRPr>
                      </a:pPr>
                      <a:r>
                        <a:rPr sz="2800">
                          <a:solidFill>
                            <a:srgbClr val="515151"/>
                          </a:solidFill>
                        </a:rPr>
                        <a:t>0.42</a:t>
                      </a:r>
                    </a:p>
                  </a:txBody>
                  <a:tcPr marL="0" marR="0" marT="0" marB="0" horzOverflow="overflow"/>
                </a:tc>
                <a:tc>
                  <a:txBody>
                    <a:bodyPr/>
                    <a:lstStyle/>
                    <a:p>
                      <a:pPr indent="228600">
                        <a:defRPr sz="1800">
                          <a:solidFill>
                            <a:srgbClr val="000000"/>
                          </a:solidFill>
                        </a:defRPr>
                      </a:pPr>
                      <a:r>
                        <a:rPr sz="2800">
                          <a:solidFill>
                            <a:srgbClr val="515151"/>
                          </a:solidFill>
                        </a:rPr>
                        <a:t>0.15</a:t>
                      </a:r>
                    </a:p>
                  </a:txBody>
                  <a:tcPr marL="0" marR="0" marT="0" marB="0" horzOverflow="overflow"/>
                </a:tc>
                <a:extLst>
                  <a:ext uri="{0D108BD9-81ED-4DB2-BD59-A6C34878D82A}">
                    <a16:rowId xmlns:a16="http://schemas.microsoft.com/office/drawing/2014/main" val="10003"/>
                  </a:ext>
                </a:extLst>
              </a:tr>
              <a:tr h="1025258">
                <a:tc>
                  <a:txBody>
                    <a:bodyPr/>
                    <a:lstStyle/>
                    <a:p>
                      <a:pPr indent="228600">
                        <a:defRPr sz="1800">
                          <a:solidFill>
                            <a:srgbClr val="000000"/>
                          </a:solidFill>
                        </a:defRPr>
                      </a:pPr>
                      <a:r>
                        <a:rPr sz="2800">
                          <a:solidFill>
                            <a:srgbClr val="515151"/>
                          </a:solidFill>
                        </a:rPr>
                        <a:t>Disabling or fatal</a:t>
                      </a:r>
                    </a:p>
                  </a:txBody>
                  <a:tcPr marL="0" marR="0" marT="0" marB="0" horzOverflow="overflow"/>
                </a:tc>
                <a:tc>
                  <a:txBody>
                    <a:bodyPr/>
                    <a:lstStyle/>
                    <a:p>
                      <a:pPr indent="228600">
                        <a:defRPr sz="1800">
                          <a:solidFill>
                            <a:srgbClr val="000000"/>
                          </a:solidFill>
                        </a:defRPr>
                      </a:pPr>
                      <a:r>
                        <a:rPr sz="2800">
                          <a:solidFill>
                            <a:srgbClr val="515151"/>
                          </a:solidFill>
                        </a:rPr>
                        <a:t>0.78</a:t>
                      </a:r>
                    </a:p>
                  </a:txBody>
                  <a:tcPr marL="0" marR="0" marT="0" marB="0" horzOverflow="overflow"/>
                </a:tc>
                <a:tc>
                  <a:txBody>
                    <a:bodyPr/>
                    <a:lstStyle/>
                    <a:p>
                      <a:pPr indent="228600">
                        <a:defRPr sz="1800">
                          <a:solidFill>
                            <a:srgbClr val="000000"/>
                          </a:solidFill>
                        </a:defRPr>
                      </a:pPr>
                      <a:r>
                        <a:rPr sz="2800">
                          <a:solidFill>
                            <a:srgbClr val="515151"/>
                          </a:solidFill>
                        </a:rPr>
                        <a:t>0.84</a:t>
                      </a:r>
                    </a:p>
                  </a:txBody>
                  <a:tcPr marL="0" marR="0" marT="0" marB="0" horzOverflow="overflow"/>
                </a:tc>
                <a:tc>
                  <a:txBody>
                    <a:bodyPr/>
                    <a:lstStyle/>
                    <a:p>
                      <a:pPr indent="228600">
                        <a:defRPr sz="1800">
                          <a:solidFill>
                            <a:srgbClr val="000000"/>
                          </a:solidFill>
                        </a:defRPr>
                      </a:pPr>
                      <a:r>
                        <a:rPr sz="2800">
                          <a:solidFill>
                            <a:srgbClr val="515151"/>
                          </a:solidFill>
                        </a:rPr>
                        <a:t>0.79</a:t>
                      </a:r>
                    </a:p>
                  </a:txBody>
                  <a:tcPr marL="0" marR="0" marT="0" marB="0" horzOverflow="overflow"/>
                </a:tc>
                <a:extLst>
                  <a:ext uri="{0D108BD9-81ED-4DB2-BD59-A6C34878D82A}">
                    <a16:rowId xmlns:a16="http://schemas.microsoft.com/office/drawing/2014/main" val="10004"/>
                  </a:ext>
                </a:extLst>
              </a:tr>
              <a:tr h="1025258">
                <a:tc>
                  <a:txBody>
                    <a:bodyPr/>
                    <a:lstStyle/>
                    <a:p>
                      <a:pPr indent="228600">
                        <a:defRPr sz="1800">
                          <a:solidFill>
                            <a:srgbClr val="000000"/>
                          </a:solidFill>
                        </a:defRPr>
                      </a:pPr>
                      <a:r>
                        <a:rPr sz="2800">
                          <a:solidFill>
                            <a:srgbClr val="515151"/>
                          </a:solidFill>
                        </a:rPr>
                        <a:t>TIA</a:t>
                      </a:r>
                    </a:p>
                  </a:txBody>
                  <a:tcPr marL="0" marR="0" marT="0" marB="0" horzOverflow="overflow"/>
                </a:tc>
                <a:tc>
                  <a:txBody>
                    <a:bodyPr/>
                    <a:lstStyle/>
                    <a:p>
                      <a:pPr indent="228600">
                        <a:defRPr sz="1800">
                          <a:solidFill>
                            <a:srgbClr val="000000"/>
                          </a:solidFill>
                        </a:defRPr>
                      </a:pPr>
                      <a:r>
                        <a:rPr sz="2800">
                          <a:solidFill>
                            <a:srgbClr val="515151"/>
                          </a:solidFill>
                        </a:rPr>
                        <a:t>0.78</a:t>
                      </a:r>
                    </a:p>
                  </a:txBody>
                  <a:tcPr marL="0" marR="0" marT="0" marB="0" horzOverflow="overflow"/>
                </a:tc>
                <a:tc>
                  <a:txBody>
                    <a:bodyPr/>
                    <a:lstStyle/>
                    <a:p>
                      <a:pPr indent="228600">
                        <a:defRPr sz="1800">
                          <a:solidFill>
                            <a:srgbClr val="000000"/>
                          </a:solidFill>
                        </a:defRPr>
                      </a:pPr>
                      <a:r>
                        <a:rPr sz="2800">
                          <a:solidFill>
                            <a:srgbClr val="515151"/>
                          </a:solidFill>
                        </a:rPr>
                        <a:t>0.57</a:t>
                      </a:r>
                    </a:p>
                  </a:txBody>
                  <a:tcPr marL="0" marR="0" marT="0" marB="0" horzOverflow="overflow"/>
                </a:tc>
                <a:tc>
                  <a:txBody>
                    <a:bodyPr/>
                    <a:lstStyle/>
                    <a:p>
                      <a:pPr indent="228600">
                        <a:defRPr sz="1800">
                          <a:solidFill>
                            <a:srgbClr val="000000"/>
                          </a:solidFill>
                        </a:defRPr>
                      </a:pPr>
                      <a:r>
                        <a:rPr sz="2800">
                          <a:solidFill>
                            <a:srgbClr val="515151"/>
                          </a:solidFill>
                        </a:rPr>
                        <a:t>0.19</a:t>
                      </a:r>
                    </a:p>
                  </a:txBody>
                  <a:tcPr marL="0" marR="0" marT="0" marB="0" horzOverflow="overflow"/>
                </a:tc>
                <a:extLst>
                  <a:ext uri="{0D108BD9-81ED-4DB2-BD59-A6C34878D82A}">
                    <a16:rowId xmlns:a16="http://schemas.microsoft.com/office/drawing/2014/main" val="10005"/>
                  </a:ext>
                </a:extLst>
              </a:tr>
              <a:tr h="1025258">
                <a:tc>
                  <a:txBody>
                    <a:bodyPr/>
                    <a:lstStyle/>
                    <a:p>
                      <a:pPr indent="228600">
                        <a:defRPr sz="1800">
                          <a:solidFill>
                            <a:srgbClr val="000000"/>
                          </a:solidFill>
                        </a:defRPr>
                      </a:pPr>
                      <a:r>
                        <a:rPr sz="2800">
                          <a:solidFill>
                            <a:srgbClr val="515151"/>
                          </a:solidFill>
                        </a:rPr>
                        <a:t>MI</a:t>
                      </a:r>
                    </a:p>
                  </a:txBody>
                  <a:tcPr marL="0" marR="0" marT="0" marB="0" horzOverflow="overflow"/>
                </a:tc>
                <a:tc>
                  <a:txBody>
                    <a:bodyPr/>
                    <a:lstStyle/>
                    <a:p>
                      <a:pPr indent="228600">
                        <a:defRPr sz="1800">
                          <a:solidFill>
                            <a:srgbClr val="000000"/>
                          </a:solidFill>
                        </a:defRPr>
                      </a:pPr>
                      <a:r>
                        <a:rPr sz="2800">
                          <a:solidFill>
                            <a:srgbClr val="515151"/>
                          </a:solidFill>
                        </a:rPr>
                        <a:t>0.71</a:t>
                      </a:r>
                    </a:p>
                  </a:txBody>
                  <a:tcPr marL="0" marR="0" marT="0" marB="0" horzOverflow="overflow"/>
                </a:tc>
                <a:tc>
                  <a:txBody>
                    <a:bodyPr/>
                    <a:lstStyle/>
                    <a:p>
                      <a:pPr indent="228600">
                        <a:defRPr sz="1800">
                          <a:solidFill>
                            <a:srgbClr val="000000"/>
                          </a:solidFill>
                        </a:defRPr>
                      </a:pPr>
                      <a:r>
                        <a:rPr sz="2800">
                          <a:solidFill>
                            <a:srgbClr val="515151"/>
                          </a:solidFill>
                        </a:rPr>
                        <a:t>0.59</a:t>
                      </a:r>
                    </a:p>
                  </a:txBody>
                  <a:tcPr marL="0" marR="0" marT="0" marB="0" horzOverflow="overflow"/>
                </a:tc>
                <a:tc>
                  <a:txBody>
                    <a:bodyPr/>
                    <a:lstStyle/>
                    <a:p>
                      <a:pPr indent="228600">
                        <a:defRPr sz="1800">
                          <a:solidFill>
                            <a:srgbClr val="000000"/>
                          </a:solidFill>
                        </a:defRPr>
                      </a:pPr>
                      <a:r>
                        <a:rPr sz="2800">
                          <a:solidFill>
                            <a:srgbClr val="515151"/>
                          </a:solidFill>
                        </a:rPr>
                        <a:t>0.47</a:t>
                      </a:r>
                    </a:p>
                  </a:txBody>
                  <a:tcPr marL="0" marR="0" marT="0" marB="0" horzOverflow="overflow"/>
                </a:tc>
                <a:extLst>
                  <a:ext uri="{0D108BD9-81ED-4DB2-BD59-A6C34878D82A}">
                    <a16:rowId xmlns:a16="http://schemas.microsoft.com/office/drawing/2014/main" val="10006"/>
                  </a:ext>
                </a:extLst>
              </a:tr>
              <a:tr h="1025258">
                <a:tc>
                  <a:txBody>
                    <a:bodyPr/>
                    <a:lstStyle/>
                    <a:p>
                      <a:pPr indent="228600">
                        <a:defRPr sz="1800">
                          <a:solidFill>
                            <a:srgbClr val="000000"/>
                          </a:solidFill>
                        </a:defRPr>
                      </a:pPr>
                      <a:r>
                        <a:rPr sz="2800">
                          <a:solidFill>
                            <a:srgbClr val="515151"/>
                          </a:solidFill>
                        </a:rPr>
                        <a:t>All deaths</a:t>
                      </a:r>
                    </a:p>
                  </a:txBody>
                  <a:tcPr marL="0" marR="0" marT="0" marB="0" horzOverflow="overflow"/>
                </a:tc>
                <a:tc>
                  <a:txBody>
                    <a:bodyPr/>
                    <a:lstStyle/>
                    <a:p>
                      <a:pPr indent="228600">
                        <a:defRPr sz="1800">
                          <a:solidFill>
                            <a:srgbClr val="000000"/>
                          </a:solidFill>
                        </a:defRPr>
                      </a:pPr>
                      <a:r>
                        <a:rPr sz="2800">
                          <a:solidFill>
                            <a:srgbClr val="515151"/>
                          </a:solidFill>
                        </a:rPr>
                        <a:t>1.4</a:t>
                      </a:r>
                    </a:p>
                  </a:txBody>
                  <a:tcPr marL="0" marR="0" marT="0" marB="0" horzOverflow="overflow"/>
                </a:tc>
                <a:tc>
                  <a:txBody>
                    <a:bodyPr/>
                    <a:lstStyle/>
                    <a:p>
                      <a:pPr indent="228600">
                        <a:defRPr sz="1800">
                          <a:solidFill>
                            <a:srgbClr val="000000"/>
                          </a:solidFill>
                        </a:defRPr>
                      </a:pPr>
                      <a:r>
                        <a:rPr sz="2800">
                          <a:solidFill>
                            <a:srgbClr val="515151"/>
                          </a:solidFill>
                        </a:rPr>
                        <a:t>3.1</a:t>
                      </a:r>
                    </a:p>
                  </a:txBody>
                  <a:tcPr marL="0" marR="0" marT="0" marB="0" horzOverflow="overflow"/>
                </a:tc>
                <a:tc>
                  <a:txBody>
                    <a:bodyPr/>
                    <a:lstStyle/>
                    <a:p>
                      <a:pPr indent="228600">
                        <a:defRPr sz="1800">
                          <a:solidFill>
                            <a:srgbClr val="000000"/>
                          </a:solidFill>
                        </a:defRPr>
                      </a:pPr>
                      <a:r>
                        <a:rPr sz="2800">
                          <a:solidFill>
                            <a:srgbClr val="515151"/>
                          </a:solidFill>
                        </a:rPr>
                        <a:t>0.004</a:t>
                      </a:r>
                    </a:p>
                  </a:txBody>
                  <a:tcPr marL="0" marR="0" marT="0" marB="0" horzOverflow="overflow"/>
                </a:tc>
                <a:extLst>
                  <a:ext uri="{0D108BD9-81ED-4DB2-BD59-A6C34878D82A}">
                    <a16:rowId xmlns:a16="http://schemas.microsoft.com/office/drawing/2014/main" val="10007"/>
                  </a:ext>
                </a:extLst>
              </a:tr>
              <a:tr h="1025258">
                <a:tc>
                  <a:txBody>
                    <a:bodyPr/>
                    <a:lstStyle/>
                    <a:p>
                      <a:pPr indent="228600">
                        <a:defRPr sz="1800">
                          <a:solidFill>
                            <a:srgbClr val="000000"/>
                          </a:solidFill>
                        </a:defRPr>
                      </a:pPr>
                      <a:r>
                        <a:rPr sz="2800">
                          <a:solidFill>
                            <a:srgbClr val="515151"/>
                          </a:solidFill>
                        </a:rPr>
                        <a:t>Probable vascular causes</a:t>
                      </a:r>
                    </a:p>
                  </a:txBody>
                  <a:tcPr marL="0" marR="0" marT="0" marB="0" horzOverflow="overflow"/>
                </a:tc>
                <a:tc>
                  <a:txBody>
                    <a:bodyPr/>
                    <a:lstStyle/>
                    <a:p>
                      <a:pPr indent="228600">
                        <a:defRPr sz="1800">
                          <a:solidFill>
                            <a:srgbClr val="000000"/>
                          </a:solidFill>
                        </a:defRPr>
                      </a:pPr>
                      <a:r>
                        <a:rPr sz="2800">
                          <a:solidFill>
                            <a:srgbClr val="515151"/>
                          </a:solidFill>
                        </a:rPr>
                        <a:t>0.11</a:t>
                      </a:r>
                    </a:p>
                  </a:txBody>
                  <a:tcPr marL="0" marR="0" marT="0" marB="0" horzOverflow="overflow"/>
                </a:tc>
                <a:tc>
                  <a:txBody>
                    <a:bodyPr/>
                    <a:lstStyle/>
                    <a:p>
                      <a:pPr indent="228600">
                        <a:defRPr sz="1800">
                          <a:solidFill>
                            <a:srgbClr val="000000"/>
                          </a:solidFill>
                        </a:defRPr>
                      </a:pPr>
                      <a:r>
                        <a:rPr sz="2800">
                          <a:solidFill>
                            <a:srgbClr val="515151"/>
                          </a:solidFill>
                        </a:rPr>
                        <a:t>0.34</a:t>
                      </a:r>
                    </a:p>
                  </a:txBody>
                  <a:tcPr marL="0" marR="0" marT="0" marB="0" horzOverflow="overflow"/>
                </a:tc>
                <a:tc>
                  <a:txBody>
                    <a:bodyPr/>
                    <a:lstStyle/>
                    <a:p>
                      <a:pPr indent="228600">
                        <a:defRPr sz="1800">
                          <a:solidFill>
                            <a:srgbClr val="000000"/>
                          </a:solidFill>
                        </a:defRPr>
                      </a:pPr>
                      <a:r>
                        <a:rPr sz="2800">
                          <a:solidFill>
                            <a:srgbClr val="515151"/>
                          </a:solidFill>
                        </a:rPr>
                        <a:t>0.02</a:t>
                      </a:r>
                    </a:p>
                  </a:txBody>
                  <a:tcPr marL="0" marR="0" marT="0" marB="0" horzOverflow="overflow"/>
                </a:tc>
                <a:extLst>
                  <a:ext uri="{0D108BD9-81ED-4DB2-BD59-A6C34878D82A}">
                    <a16:rowId xmlns:a16="http://schemas.microsoft.com/office/drawing/2014/main" val="10008"/>
                  </a:ext>
                </a:extLst>
              </a:tr>
            </a:tbl>
          </a:graphicData>
        </a:graphic>
      </p:graphicFrame>
      <p:sp>
        <p:nvSpPr>
          <p:cNvPr id="1708" name="Text"/>
          <p:cNvSpPr txBox="1"/>
          <p:nvPr/>
        </p:nvSpPr>
        <p:spPr>
          <a:xfrm>
            <a:off x="3363119" y="12726733"/>
            <a:ext cx="17657762" cy="717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a:defRPr sz="1700"/>
            </a:pPr>
            <a:endParaRPr/>
          </a:p>
        </p:txBody>
      </p:sp>
      <p:sp>
        <p:nvSpPr>
          <p:cNvPr id="1709" name="SPS-3 Investigators. Effects of Clopidogrel Added to Aspirin in patients with Recent Lacunar Stroke. NEJM 2012; 367:817-825."/>
          <p:cNvSpPr txBox="1"/>
          <p:nvPr/>
        </p:nvSpPr>
        <p:spPr>
          <a:xfrm>
            <a:off x="3363119" y="12726733"/>
            <a:ext cx="17502188"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lstStyle>
            <a:lvl1pPr>
              <a:defRPr sz="2800"/>
            </a:lvl1pPr>
          </a:lstStyle>
          <a:p>
            <a:r>
              <a:t>SPS-3 Investigators. Effects of Clopidogrel Added to Aspirin in patients with Recent Lacunar Stroke. NEJM 2012; 367:817-825.</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POINT"/>
          <p:cNvSpPr txBox="1">
            <a:spLocks noGrp="1"/>
          </p:cNvSpPr>
          <p:nvPr>
            <p:ph type="title"/>
          </p:nvPr>
        </p:nvSpPr>
        <p:spPr>
          <a:prstGeom prst="rect">
            <a:avLst/>
          </a:prstGeom>
        </p:spPr>
        <p:txBody>
          <a:bodyPr/>
          <a:lstStyle/>
          <a:p>
            <a:r>
              <a:t>POINT</a:t>
            </a:r>
          </a:p>
        </p:txBody>
      </p:sp>
      <p:sp>
        <p:nvSpPr>
          <p:cNvPr id="1712" name="Comparing aspirin and clopidogrel vs clopidogrel for high risk TIA (ABCD2 &gt;4) or minor stroke (NIHSS &lt;3)…"/>
          <p:cNvSpPr txBox="1">
            <a:spLocks noGrp="1"/>
          </p:cNvSpPr>
          <p:nvPr>
            <p:ph type="body" sz="half" idx="1"/>
          </p:nvPr>
        </p:nvSpPr>
        <p:spPr>
          <a:prstGeom prst="rect">
            <a:avLst/>
          </a:prstGeom>
        </p:spPr>
        <p:txBody>
          <a:bodyPr/>
          <a:lstStyle/>
          <a:p>
            <a:r>
              <a:t>Comparing aspirin and clopidogrel vs clopidogrel for high risk TIA (ABCD2 &gt;4) or minor stroke (NIHSS &lt;3)</a:t>
            </a:r>
          </a:p>
          <a:p>
            <a:r>
              <a:t>Effect on a vascular event at 90 days, ischemic stroke, MI and ischemic vascular death</a:t>
            </a:r>
          </a:p>
        </p:txBody>
      </p:sp>
      <p:sp>
        <p:nvSpPr>
          <p:cNvPr id="1713" name="NEJM 2018; 379:215-225"/>
          <p:cNvSpPr txBox="1"/>
          <p:nvPr/>
        </p:nvSpPr>
        <p:spPr>
          <a:xfrm>
            <a:off x="7973765" y="12390737"/>
            <a:ext cx="820366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2018; 379:215-225</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 name="POINT"/>
          <p:cNvSpPr txBox="1">
            <a:spLocks noGrp="1"/>
          </p:cNvSpPr>
          <p:nvPr>
            <p:ph type="title"/>
          </p:nvPr>
        </p:nvSpPr>
        <p:spPr>
          <a:prstGeom prst="rect">
            <a:avLst/>
          </a:prstGeom>
        </p:spPr>
        <p:txBody>
          <a:bodyPr/>
          <a:lstStyle/>
          <a:p>
            <a:r>
              <a:t>POINT</a:t>
            </a:r>
          </a:p>
        </p:txBody>
      </p:sp>
      <p:sp>
        <p:nvSpPr>
          <p:cNvPr id="1716" name="12 hours of having a stroke (aspirin 50-325 mg; and clopidogrel 600 mg bolus and 75 mg daily…"/>
          <p:cNvSpPr txBox="1">
            <a:spLocks noGrp="1"/>
          </p:cNvSpPr>
          <p:nvPr>
            <p:ph type="body" sz="half" idx="1"/>
          </p:nvPr>
        </p:nvSpPr>
        <p:spPr>
          <a:prstGeom prst="rect">
            <a:avLst/>
          </a:prstGeom>
        </p:spPr>
        <p:txBody>
          <a:bodyPr/>
          <a:lstStyle/>
          <a:p>
            <a:r>
              <a:t> 12 hours of having a stroke (aspirin 50-325 mg; and clopidogrel 600 mg bolus and 75 mg daily</a:t>
            </a:r>
          </a:p>
          <a:p>
            <a:r>
              <a:t>Stroke 5% of the clopidogrel plus aspirin and 6.5% in the aspirin alone (stroke, MI vascular death)</a:t>
            </a:r>
          </a:p>
          <a:p>
            <a:r>
              <a:t>4.6% vs 6.3% for ischemic stroke alone</a:t>
            </a:r>
          </a:p>
          <a:p>
            <a:r>
              <a:t>Most events occurred  7 days after randomization</a:t>
            </a:r>
          </a:p>
        </p:txBody>
      </p:sp>
      <p:sp>
        <p:nvSpPr>
          <p:cNvPr id="1717" name="NEJM 2018; 379:215-225"/>
          <p:cNvSpPr txBox="1"/>
          <p:nvPr/>
        </p:nvSpPr>
        <p:spPr>
          <a:xfrm>
            <a:off x="8090167" y="12338579"/>
            <a:ext cx="820366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2018; 379:215-225</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POINT"/>
          <p:cNvSpPr txBox="1">
            <a:spLocks noGrp="1"/>
          </p:cNvSpPr>
          <p:nvPr>
            <p:ph type="title"/>
          </p:nvPr>
        </p:nvSpPr>
        <p:spPr>
          <a:prstGeom prst="rect">
            <a:avLst/>
          </a:prstGeom>
        </p:spPr>
        <p:txBody>
          <a:bodyPr/>
          <a:lstStyle/>
          <a:p>
            <a:r>
              <a:t>POINT</a:t>
            </a:r>
          </a:p>
        </p:txBody>
      </p:sp>
      <p:pic>
        <p:nvPicPr>
          <p:cNvPr id="1720" name="Screen Shot 2021-08-12 at 10.17.08 AM.png" descr="Screen Shot 2021-08-12 at 10.17.08 AM.png"/>
          <p:cNvPicPr>
            <a:picLocks noChangeAspect="1"/>
          </p:cNvPicPr>
          <p:nvPr/>
        </p:nvPicPr>
        <p:blipFill>
          <a:blip r:embed="rId2"/>
          <a:stretch>
            <a:fillRect/>
          </a:stretch>
        </p:blipFill>
        <p:spPr>
          <a:xfrm>
            <a:off x="5741524" y="3300275"/>
            <a:ext cx="12900952" cy="8824884"/>
          </a:xfrm>
          <a:prstGeom prst="rect">
            <a:avLst/>
          </a:prstGeom>
          <a:ln w="12700">
            <a:miter lim="400000"/>
          </a:ln>
        </p:spPr>
      </p:pic>
      <p:sp>
        <p:nvSpPr>
          <p:cNvPr id="1721" name="NEJM 2018; 379:215-225"/>
          <p:cNvSpPr txBox="1"/>
          <p:nvPr/>
        </p:nvSpPr>
        <p:spPr>
          <a:xfrm>
            <a:off x="8090167" y="12338579"/>
            <a:ext cx="820366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2018; 379:215-225</a:t>
            </a:r>
          </a:p>
        </p:txBody>
      </p:sp>
      <p:sp>
        <p:nvSpPr>
          <p:cNvPr id="1722" name="Line"/>
          <p:cNvSpPr/>
          <p:nvPr/>
        </p:nvSpPr>
        <p:spPr>
          <a:xfrm flipV="1">
            <a:off x="11167533" y="4008569"/>
            <a:ext cx="1" cy="5042298"/>
          </a:xfrm>
          <a:prstGeom prst="line">
            <a:avLst/>
          </a:prstGeom>
          <a:ln w="25400">
            <a:solidFill>
              <a:schemeClr val="accent1"/>
            </a:solidFill>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722"/>
                                        </p:tgtEl>
                                        <p:attrNameLst>
                                          <p:attrName>style.visibility</p:attrName>
                                        </p:attrNameLst>
                                      </p:cBhvr>
                                      <p:to>
                                        <p:strVal val="visible"/>
                                      </p:to>
                                    </p:set>
                                    <p:anim calcmode="lin" valueType="num">
                                      <p:cBhvr>
                                        <p:cTn id="7" dur="1000" fill="hold"/>
                                        <p:tgtEl>
                                          <p:spTgt spid="1722"/>
                                        </p:tgtEl>
                                        <p:attrNameLst>
                                          <p:attrName>ppt_x</p:attrName>
                                        </p:attrNameLst>
                                      </p:cBhvr>
                                      <p:tavLst>
                                        <p:tav tm="0">
                                          <p:val>
                                            <p:strVal val="#ppt_x"/>
                                          </p:val>
                                        </p:tav>
                                        <p:tav tm="100000">
                                          <p:val>
                                            <p:strVal val="#ppt_x"/>
                                          </p:val>
                                        </p:tav>
                                      </p:tavLst>
                                    </p:anim>
                                    <p:anim calcmode="lin" valueType="num">
                                      <p:cBhvr>
                                        <p:cTn id="8" dur="1000" fill="hold"/>
                                        <p:tgtEl>
                                          <p:spTgt spid="17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2" grpId="1"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Aspirin vs Ticagrelor"/>
          <p:cNvSpPr txBox="1">
            <a:spLocks noGrp="1"/>
          </p:cNvSpPr>
          <p:nvPr>
            <p:ph type="title"/>
          </p:nvPr>
        </p:nvSpPr>
        <p:spPr>
          <a:prstGeom prst="rect">
            <a:avLst/>
          </a:prstGeom>
        </p:spPr>
        <p:txBody>
          <a:bodyPr/>
          <a:lstStyle/>
          <a:p>
            <a:r>
              <a:t>Aspirin vs Ticagrelor</a:t>
            </a:r>
          </a:p>
        </p:txBody>
      </p:sp>
      <p:sp>
        <p:nvSpPr>
          <p:cNvPr id="1725" name="SOCRATES demonstarted no benefit of Ticagrelor over Asprin in secondary stroke prevention…"/>
          <p:cNvSpPr txBox="1">
            <a:spLocks noGrp="1"/>
          </p:cNvSpPr>
          <p:nvPr>
            <p:ph type="body" sz="half" idx="1"/>
          </p:nvPr>
        </p:nvSpPr>
        <p:spPr>
          <a:prstGeom prst="rect">
            <a:avLst/>
          </a:prstGeom>
        </p:spPr>
        <p:txBody>
          <a:bodyPr/>
          <a:lstStyle/>
          <a:p>
            <a:r>
              <a:t>SOCRATES demonstarted no benefit of Ticagrelor over Asprin in secondary stroke prevention</a:t>
            </a:r>
          </a:p>
          <a:p>
            <a:r>
              <a:t>5.8% (Stroke/MI) Ticagrelor vs 6.5% aspirin</a:t>
            </a:r>
          </a:p>
        </p:txBody>
      </p:sp>
      <p:sp>
        <p:nvSpPr>
          <p:cNvPr id="1726" name="NEJM 2016;375:35-43."/>
          <p:cNvSpPr txBox="1"/>
          <p:nvPr/>
        </p:nvSpPr>
        <p:spPr>
          <a:xfrm>
            <a:off x="8458467" y="12220046"/>
            <a:ext cx="746706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2016;375:35-43.</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Aspirin plus Ticagrelor"/>
          <p:cNvSpPr txBox="1">
            <a:spLocks noGrp="1"/>
          </p:cNvSpPr>
          <p:nvPr>
            <p:ph type="title"/>
          </p:nvPr>
        </p:nvSpPr>
        <p:spPr>
          <a:prstGeom prst="rect">
            <a:avLst/>
          </a:prstGeom>
        </p:spPr>
        <p:txBody>
          <a:bodyPr/>
          <a:lstStyle/>
          <a:p>
            <a:r>
              <a:t>Aspirin plus Ticagrelor</a:t>
            </a:r>
          </a:p>
        </p:txBody>
      </p:sp>
      <p:sp>
        <p:nvSpPr>
          <p:cNvPr id="1729" name="THALES studies in patient with mild stroke (NIHSS ≤5) and no Thrombolysis or ERT 5% vs 6.3% (stroke/death)…"/>
          <p:cNvSpPr txBox="1">
            <a:spLocks noGrp="1"/>
          </p:cNvSpPr>
          <p:nvPr>
            <p:ph type="body" sz="half" idx="1"/>
          </p:nvPr>
        </p:nvSpPr>
        <p:spPr>
          <a:prstGeom prst="rect">
            <a:avLst/>
          </a:prstGeom>
        </p:spPr>
        <p:txBody>
          <a:bodyPr/>
          <a:lstStyle/>
          <a:p>
            <a:r>
              <a:t>THALES studies in patient with mild stroke (NIHSS ≤5) and no Thrombolysis or ERT 5% vs 6.3% (stroke/death)</a:t>
            </a:r>
          </a:p>
          <a:p>
            <a:r>
              <a:t>Severe bleeding in 0.5% combination group vs 0.1% aspirin group</a:t>
            </a:r>
          </a:p>
        </p:txBody>
      </p:sp>
      <p:sp>
        <p:nvSpPr>
          <p:cNvPr id="1730" name="NEJM 2020;383:207-217"/>
          <p:cNvSpPr txBox="1"/>
          <p:nvPr/>
        </p:nvSpPr>
        <p:spPr>
          <a:xfrm>
            <a:off x="8182242" y="12338579"/>
            <a:ext cx="8019516"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NEJM 2020;383:207-217</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 name="Stenting of intracranial arteries"/>
          <p:cNvSpPr txBox="1">
            <a:spLocks noGrp="1"/>
          </p:cNvSpPr>
          <p:nvPr>
            <p:ph type="title"/>
          </p:nvPr>
        </p:nvSpPr>
        <p:spPr>
          <a:prstGeom prst="rect">
            <a:avLst/>
          </a:prstGeom>
        </p:spPr>
        <p:txBody>
          <a:bodyPr/>
          <a:lstStyle>
            <a:lvl1pPr defTabSz="543305">
              <a:defRPr sz="9672">
                <a:effectLst>
                  <a:outerShdw blurRad="35433" dist="47244" dir="3000000" rotWithShape="0">
                    <a:srgbClr val="FFFFFF">
                      <a:alpha val="60000"/>
                    </a:srgbClr>
                  </a:outerShdw>
                </a:effectLst>
              </a:defRPr>
            </a:lvl1pPr>
          </a:lstStyle>
          <a:p>
            <a:r>
              <a:t>Stenting of intracranial arteries</a:t>
            </a:r>
          </a:p>
        </p:txBody>
      </p:sp>
      <p:sp>
        <p:nvSpPr>
          <p:cNvPr id="1733" name="SAMMPRIS study found that stenting of intracranial arteries was not enificial and had a high periprocedural complication rate…"/>
          <p:cNvSpPr txBox="1">
            <a:spLocks noGrp="1"/>
          </p:cNvSpPr>
          <p:nvPr>
            <p:ph type="body" sz="half" idx="1"/>
          </p:nvPr>
        </p:nvSpPr>
        <p:spPr>
          <a:prstGeom prst="rect">
            <a:avLst/>
          </a:prstGeom>
        </p:spPr>
        <p:txBody>
          <a:bodyPr/>
          <a:lstStyle/>
          <a:p>
            <a:r>
              <a:rPr dirty="0"/>
              <a:t>SAMMPRIS study found that stenting of intracranial arteries was not </a:t>
            </a:r>
            <a:r>
              <a:rPr lang="en-US" dirty="0" err="1"/>
              <a:t>b</a:t>
            </a:r>
            <a:r>
              <a:rPr dirty="0" err="1"/>
              <a:t>enificial</a:t>
            </a:r>
            <a:r>
              <a:rPr dirty="0"/>
              <a:t> and had a high periprocedural complication rate</a:t>
            </a:r>
          </a:p>
          <a:p>
            <a:r>
              <a:rPr dirty="0"/>
              <a:t>14.7% stroke and death rate in the stenting group vs 5.8% in the medical group</a:t>
            </a:r>
          </a:p>
          <a:p>
            <a:r>
              <a:rPr dirty="0"/>
              <a:t>At 12 months primary end point (stroke/death) was 20% in the stenting group and 12.2% in the medical group</a:t>
            </a:r>
          </a:p>
        </p:txBody>
      </p:sp>
      <p:sp>
        <p:nvSpPr>
          <p:cNvPr id="1734" name="N Engl J Med 2011; 365:993-1003"/>
          <p:cNvSpPr txBox="1"/>
          <p:nvPr/>
        </p:nvSpPr>
        <p:spPr>
          <a:xfrm>
            <a:off x="7045172" y="12483703"/>
            <a:ext cx="10801655"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 Engl J Med 2011; 365:993-1003</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N Engl J Med 2011; 365:993-1003"/>
          <p:cNvSpPr txBox="1"/>
          <p:nvPr/>
        </p:nvSpPr>
        <p:spPr>
          <a:xfrm>
            <a:off x="7045172" y="12483703"/>
            <a:ext cx="10801655" cy="993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r>
              <a:t>N Engl J Med 2011; 365:993-1003</a:t>
            </a:r>
          </a:p>
        </p:txBody>
      </p:sp>
      <p:pic>
        <p:nvPicPr>
          <p:cNvPr id="1737" name="Screen Shot 2021-08-12 at 10.25.11 AM.png" descr="Screen Shot 2021-08-12 at 10.25.11 AM.png"/>
          <p:cNvPicPr>
            <a:picLocks noChangeAspect="1"/>
          </p:cNvPicPr>
          <p:nvPr/>
        </p:nvPicPr>
        <p:blipFill>
          <a:blip r:embed="rId2"/>
          <a:stretch>
            <a:fillRect/>
          </a:stretch>
        </p:blipFill>
        <p:spPr>
          <a:xfrm>
            <a:off x="5403061" y="343914"/>
            <a:ext cx="13577878" cy="12024296"/>
          </a:xfrm>
          <a:prstGeom prst="rect">
            <a:avLst/>
          </a:prstGeom>
          <a:ln w="12700">
            <a:miter lim="400000"/>
          </a:ln>
        </p:spPr>
      </p:pic>
      <p:sp>
        <p:nvSpPr>
          <p:cNvPr id="1738" name="Line"/>
          <p:cNvSpPr/>
          <p:nvPr/>
        </p:nvSpPr>
        <p:spPr>
          <a:xfrm>
            <a:off x="12810066" y="4377266"/>
            <a:ext cx="686950" cy="1"/>
          </a:xfrm>
          <a:prstGeom prst="line">
            <a:avLst/>
          </a:prstGeom>
          <a:ln w="25400">
            <a:solidFill>
              <a:schemeClr val="accent1"/>
            </a:solidFill>
            <a:tailEnd type="triangle"/>
          </a:ln>
        </p:spPr>
        <p:txBody>
          <a:bodyPr lIns="45718" tIns="45718" rIns="45718" bIns="45718"/>
          <a:lstStyle/>
          <a:p>
            <a:endParaRPr/>
          </a:p>
        </p:txBody>
      </p:sp>
      <p:sp>
        <p:nvSpPr>
          <p:cNvPr id="1739" name="Line"/>
          <p:cNvSpPr/>
          <p:nvPr/>
        </p:nvSpPr>
        <p:spPr>
          <a:xfrm>
            <a:off x="16797866" y="4377266"/>
            <a:ext cx="686950" cy="1"/>
          </a:xfrm>
          <a:prstGeom prst="line">
            <a:avLst/>
          </a:prstGeom>
          <a:ln w="25400">
            <a:solidFill>
              <a:schemeClr val="accent1"/>
            </a:solidFill>
            <a:tailEnd type="triangle"/>
          </a:ln>
        </p:spPr>
        <p:txBody>
          <a:bodyPr lIns="45718" tIns="45718" rIns="45718" bIns="45718"/>
          <a:lstStyle/>
          <a:p>
            <a:endParaRPr/>
          </a:p>
        </p:txBody>
      </p:sp>
      <p:sp>
        <p:nvSpPr>
          <p:cNvPr id="1740" name="Line"/>
          <p:cNvSpPr/>
          <p:nvPr/>
        </p:nvSpPr>
        <p:spPr>
          <a:xfrm>
            <a:off x="12937066" y="6356062"/>
            <a:ext cx="686950" cy="1"/>
          </a:xfrm>
          <a:prstGeom prst="line">
            <a:avLst/>
          </a:prstGeom>
          <a:ln w="25400">
            <a:solidFill>
              <a:schemeClr val="accent1"/>
            </a:solidFill>
            <a:tailEnd type="triangle"/>
          </a:ln>
        </p:spPr>
        <p:txBody>
          <a:bodyPr lIns="45718" tIns="45718" rIns="45718" bIns="45718"/>
          <a:lstStyle/>
          <a:p>
            <a:endParaRPr/>
          </a:p>
        </p:txBody>
      </p:sp>
      <p:sp>
        <p:nvSpPr>
          <p:cNvPr id="1741" name="Line"/>
          <p:cNvSpPr/>
          <p:nvPr/>
        </p:nvSpPr>
        <p:spPr>
          <a:xfrm>
            <a:off x="16797866" y="6356062"/>
            <a:ext cx="686950" cy="1"/>
          </a:xfrm>
          <a:prstGeom prst="line">
            <a:avLst/>
          </a:prstGeom>
          <a:ln w="25400">
            <a:solidFill>
              <a:schemeClr val="accent1"/>
            </a:solidFill>
            <a:tailEnd type="triangle"/>
          </a:ln>
        </p:spPr>
        <p:txBody>
          <a:bodyPr lIns="45718" tIns="45718" rIns="45718" bIns="45718"/>
          <a:lstStyle/>
          <a:p>
            <a:endParaRPr/>
          </a:p>
        </p:txBody>
      </p:sp>
      <p:sp>
        <p:nvSpPr>
          <p:cNvPr id="1742" name="Line"/>
          <p:cNvSpPr/>
          <p:nvPr/>
        </p:nvSpPr>
        <p:spPr>
          <a:xfrm>
            <a:off x="12937066" y="8652933"/>
            <a:ext cx="686950" cy="1"/>
          </a:xfrm>
          <a:prstGeom prst="line">
            <a:avLst/>
          </a:prstGeom>
          <a:ln w="25400">
            <a:solidFill>
              <a:schemeClr val="accent1"/>
            </a:solidFill>
            <a:tailEnd type="triangle"/>
          </a:ln>
        </p:spPr>
        <p:txBody>
          <a:bodyPr lIns="45718" tIns="45718" rIns="45718" bIns="45718"/>
          <a:lstStyle/>
          <a:p>
            <a:endParaRPr/>
          </a:p>
        </p:txBody>
      </p:sp>
      <p:sp>
        <p:nvSpPr>
          <p:cNvPr id="1743" name="Line"/>
          <p:cNvSpPr/>
          <p:nvPr/>
        </p:nvSpPr>
        <p:spPr>
          <a:xfrm>
            <a:off x="16797866" y="8652933"/>
            <a:ext cx="686950" cy="1"/>
          </a:xfrm>
          <a:prstGeom prst="line">
            <a:avLst/>
          </a:prstGeom>
          <a:ln w="25400">
            <a:solidFill>
              <a:schemeClr val="accent1"/>
            </a:solidFill>
            <a:tailEnd type="triangle"/>
          </a:ln>
        </p:spPr>
        <p:txBody>
          <a:bodyPr lIns="45718" tIns="45718" rIns="45718" bIns="45718"/>
          <a:lstStyle/>
          <a:p>
            <a:endParaRPr/>
          </a:p>
        </p:txBody>
      </p:sp>
      <p:sp>
        <p:nvSpPr>
          <p:cNvPr id="1744" name="Line"/>
          <p:cNvSpPr/>
          <p:nvPr/>
        </p:nvSpPr>
        <p:spPr>
          <a:xfrm>
            <a:off x="12810066" y="11446933"/>
            <a:ext cx="686950" cy="1"/>
          </a:xfrm>
          <a:prstGeom prst="line">
            <a:avLst/>
          </a:prstGeom>
          <a:ln w="25400">
            <a:solidFill>
              <a:schemeClr val="accent1"/>
            </a:solidFill>
            <a:tailEnd type="triangle"/>
          </a:ln>
        </p:spPr>
        <p:txBody>
          <a:bodyPr lIns="45718" tIns="45718" rIns="45718" bIns="45718"/>
          <a:lstStyle/>
          <a:p>
            <a:endParaRPr/>
          </a:p>
        </p:txBody>
      </p:sp>
      <p:sp>
        <p:nvSpPr>
          <p:cNvPr id="1745" name="Line"/>
          <p:cNvSpPr/>
          <p:nvPr/>
        </p:nvSpPr>
        <p:spPr>
          <a:xfrm>
            <a:off x="16797866" y="11446933"/>
            <a:ext cx="686950" cy="1"/>
          </a:xfrm>
          <a:prstGeom prst="line">
            <a:avLst/>
          </a:prstGeom>
          <a:ln w="25400">
            <a:solidFill>
              <a:schemeClr val="accent1"/>
            </a:solidFill>
            <a:tailEnd type="triangle"/>
          </a:ln>
        </p:spPr>
        <p:txBody>
          <a:bodyPr lIns="45718" tIns="45718" rIns="45718" bIns="45718"/>
          <a:lstStyle/>
          <a:p>
            <a:endParaRPr/>
          </a:p>
        </p:txBody>
      </p:sp>
      <p:sp>
        <p:nvSpPr>
          <p:cNvPr id="1746" name="Line"/>
          <p:cNvSpPr/>
          <p:nvPr/>
        </p:nvSpPr>
        <p:spPr>
          <a:xfrm>
            <a:off x="12810066" y="11995798"/>
            <a:ext cx="686950" cy="1"/>
          </a:xfrm>
          <a:prstGeom prst="line">
            <a:avLst/>
          </a:prstGeom>
          <a:ln w="25400">
            <a:solidFill>
              <a:schemeClr val="accent1"/>
            </a:solidFill>
            <a:tailEnd type="triangle"/>
          </a:ln>
        </p:spPr>
        <p:txBody>
          <a:bodyPr lIns="45718" tIns="45718" rIns="45718" bIns="45718"/>
          <a:lstStyle/>
          <a:p>
            <a:endParaRPr/>
          </a:p>
        </p:txBody>
      </p:sp>
      <p:sp>
        <p:nvSpPr>
          <p:cNvPr id="1747" name="Line"/>
          <p:cNvSpPr/>
          <p:nvPr/>
        </p:nvSpPr>
        <p:spPr>
          <a:xfrm>
            <a:off x="16797866" y="11995798"/>
            <a:ext cx="686950" cy="1"/>
          </a:xfrm>
          <a:prstGeom prst="line">
            <a:avLst/>
          </a:prstGeom>
          <a:ln w="25400">
            <a:solidFill>
              <a:schemeClr val="accent1"/>
            </a:solidFill>
            <a:tailEnd type="triangle"/>
          </a:ln>
        </p:spPr>
        <p:txBody>
          <a:bodyPr lIns="45718" tIns="45718" rIns="45718" bIns="45718"/>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38"/>
                                        </p:tgtEl>
                                        <p:attrNameLst>
                                          <p:attrName>style.visibility</p:attrName>
                                        </p:attrNameLst>
                                      </p:cBhvr>
                                      <p:to>
                                        <p:strVal val="visible"/>
                                      </p:to>
                                    </p:set>
                                    <p:animEffect transition="in" filter="fade">
                                      <p:cBhvr>
                                        <p:cTn id="7" dur="1500"/>
                                        <p:tgtEl>
                                          <p:spTgt spid="17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739"/>
                                        </p:tgtEl>
                                        <p:attrNameLst>
                                          <p:attrName>style.visibility</p:attrName>
                                        </p:attrNameLst>
                                      </p:cBhvr>
                                      <p:to>
                                        <p:strVal val="visible"/>
                                      </p:to>
                                    </p:set>
                                    <p:animEffect transition="in" filter="fade">
                                      <p:cBhvr>
                                        <p:cTn id="12" dur="1500"/>
                                        <p:tgtEl>
                                          <p:spTgt spid="17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740"/>
                                        </p:tgtEl>
                                        <p:attrNameLst>
                                          <p:attrName>style.visibility</p:attrName>
                                        </p:attrNameLst>
                                      </p:cBhvr>
                                      <p:to>
                                        <p:strVal val="visible"/>
                                      </p:to>
                                    </p:set>
                                    <p:animEffect transition="in" filter="fade">
                                      <p:cBhvr>
                                        <p:cTn id="17" dur="1500"/>
                                        <p:tgtEl>
                                          <p:spTgt spid="17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1741"/>
                                        </p:tgtEl>
                                        <p:attrNameLst>
                                          <p:attrName>style.visibility</p:attrName>
                                        </p:attrNameLst>
                                      </p:cBhvr>
                                      <p:to>
                                        <p:strVal val="visible"/>
                                      </p:to>
                                    </p:set>
                                    <p:animEffect transition="in" filter="fade">
                                      <p:cBhvr>
                                        <p:cTn id="22" dur="1500"/>
                                        <p:tgtEl>
                                          <p:spTgt spid="17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1742"/>
                                        </p:tgtEl>
                                        <p:attrNameLst>
                                          <p:attrName>style.visibility</p:attrName>
                                        </p:attrNameLst>
                                      </p:cBhvr>
                                      <p:to>
                                        <p:strVal val="visible"/>
                                      </p:to>
                                    </p:set>
                                    <p:animEffect transition="in" filter="fade">
                                      <p:cBhvr>
                                        <p:cTn id="27" dur="1500"/>
                                        <p:tgtEl>
                                          <p:spTgt spid="17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1743"/>
                                        </p:tgtEl>
                                        <p:attrNameLst>
                                          <p:attrName>style.visibility</p:attrName>
                                        </p:attrNameLst>
                                      </p:cBhvr>
                                      <p:to>
                                        <p:strVal val="visible"/>
                                      </p:to>
                                    </p:set>
                                    <p:animEffect transition="in" filter="fade">
                                      <p:cBhvr>
                                        <p:cTn id="32" dur="1500"/>
                                        <p:tgtEl>
                                          <p:spTgt spid="17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1744"/>
                                        </p:tgtEl>
                                        <p:attrNameLst>
                                          <p:attrName>style.visibility</p:attrName>
                                        </p:attrNameLst>
                                      </p:cBhvr>
                                      <p:to>
                                        <p:strVal val="visible"/>
                                      </p:to>
                                    </p:set>
                                    <p:animEffect transition="in" filter="fade">
                                      <p:cBhvr>
                                        <p:cTn id="37" dur="1500"/>
                                        <p:tgtEl>
                                          <p:spTgt spid="17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1745"/>
                                        </p:tgtEl>
                                        <p:attrNameLst>
                                          <p:attrName>style.visibility</p:attrName>
                                        </p:attrNameLst>
                                      </p:cBhvr>
                                      <p:to>
                                        <p:strVal val="visible"/>
                                      </p:to>
                                    </p:set>
                                    <p:animEffect transition="in" filter="fade">
                                      <p:cBhvr>
                                        <p:cTn id="42" dur="1500"/>
                                        <p:tgtEl>
                                          <p:spTgt spid="17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9" nodeType="clickEffect">
                                  <p:stCondLst>
                                    <p:cond delay="0"/>
                                  </p:stCondLst>
                                  <p:iterate>
                                    <p:tmAbs val="0"/>
                                  </p:iterate>
                                  <p:childTnLst>
                                    <p:set>
                                      <p:cBhvr>
                                        <p:cTn id="46" fill="hold"/>
                                        <p:tgtEl>
                                          <p:spTgt spid="1746"/>
                                        </p:tgtEl>
                                        <p:attrNameLst>
                                          <p:attrName>style.visibility</p:attrName>
                                        </p:attrNameLst>
                                      </p:cBhvr>
                                      <p:to>
                                        <p:strVal val="visible"/>
                                      </p:to>
                                    </p:set>
                                    <p:animEffect transition="in" filter="fade">
                                      <p:cBhvr>
                                        <p:cTn id="47" dur="1500"/>
                                        <p:tgtEl>
                                          <p:spTgt spid="17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grpId="10" nodeType="clickEffect">
                                  <p:stCondLst>
                                    <p:cond delay="0"/>
                                  </p:stCondLst>
                                  <p:iterate>
                                    <p:tmAbs val="0"/>
                                  </p:iterate>
                                  <p:childTnLst>
                                    <p:set>
                                      <p:cBhvr>
                                        <p:cTn id="51" fill="hold"/>
                                        <p:tgtEl>
                                          <p:spTgt spid="1747"/>
                                        </p:tgtEl>
                                        <p:attrNameLst>
                                          <p:attrName>style.visibility</p:attrName>
                                        </p:attrNameLst>
                                      </p:cBhvr>
                                      <p:to>
                                        <p:strVal val="visible"/>
                                      </p:to>
                                    </p:set>
                                    <p:animEffect transition="in" filter="fade">
                                      <p:cBhvr>
                                        <p:cTn id="52" dur="1500"/>
                                        <p:tgtEl>
                                          <p:spTgt spid="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8" grpId="1" animBg="1" advAuto="0"/>
      <p:bldP spid="1739" grpId="2" animBg="1" advAuto="0"/>
      <p:bldP spid="1740" grpId="3" animBg="1" advAuto="0"/>
      <p:bldP spid="1741" grpId="4" animBg="1" advAuto="0"/>
      <p:bldP spid="1742" grpId="5" animBg="1" advAuto="0"/>
      <p:bldP spid="1743" grpId="6" animBg="1" advAuto="0"/>
      <p:bldP spid="1744" grpId="7" animBg="1" advAuto="0"/>
      <p:bldP spid="1745" grpId="8" animBg="1" advAuto="0"/>
      <p:bldP spid="1746" grpId="9" animBg="1" advAuto="0"/>
      <p:bldP spid="1747" grpId="10" animBg="1" advAuto="0"/>
    </p:bldLst>
  </p:timing>
</p:sld>
</file>

<file path=ppt/theme/theme1.xml><?xml version="1.0" encoding="utf-8"?>
<a:theme xmlns:a="http://schemas.openxmlformats.org/drawingml/2006/main" name="Formal">
  <a:themeElements>
    <a:clrScheme name="Formal">
      <a:dk1>
        <a:srgbClr val="515151"/>
      </a:dk1>
      <a:lt1>
        <a:srgbClr val="FFFFFF"/>
      </a:lt1>
      <a:dk2>
        <a:srgbClr val="A7A7A7"/>
      </a:dk2>
      <a:lt2>
        <a:srgbClr val="535353"/>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Helvetica"/>
        <a:ea typeface="Helvetica"/>
        <a:cs typeface="Helvetica"/>
      </a:majorFont>
      <a:minorFont>
        <a:latin typeface="Avenir Roman"/>
        <a:ea typeface="Avenir Roman"/>
        <a:cs typeface="Avenir Roma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951"/>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ormal">
  <a:themeElements>
    <a:clrScheme name="Formal">
      <a:dk1>
        <a:srgbClr val="000000"/>
      </a:dk1>
      <a:lt1>
        <a:srgbClr val="FFFFFF"/>
      </a:lt1>
      <a:dk2>
        <a:srgbClr val="A7A7A7"/>
      </a:dk2>
      <a:lt2>
        <a:srgbClr val="535353"/>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Helvetica"/>
        <a:ea typeface="Helvetica"/>
        <a:cs typeface="Helvetica"/>
      </a:majorFont>
      <a:minorFont>
        <a:latin typeface="Avenir Roman"/>
        <a:ea typeface="Avenir Roman"/>
        <a:cs typeface="Avenir Roma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951"/>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15151"/>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3153</Words>
  <Application>Microsoft Office PowerPoint</Application>
  <PresentationFormat>Custom</PresentationFormat>
  <Paragraphs>519</Paragraphs>
  <Slides>104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Avenir Roman</vt:lpstr>
      <vt:lpstr>Bodoni SvtyTwo ITC TT-Book</vt:lpstr>
      <vt:lpstr>Cochin</vt:lpstr>
      <vt:lpstr>Helvetica</vt:lpstr>
      <vt:lpstr>Helvetica Light</vt:lpstr>
      <vt:lpstr>Palatino</vt:lpstr>
      <vt:lpstr>Formal</vt:lpstr>
      <vt:lpstr>Stroke pathiophysiology, etiology and management</vt:lpstr>
      <vt:lpstr>PowerPoint Presentation</vt:lpstr>
      <vt:lpstr>Goals</vt:lpstr>
      <vt:lpstr>Stroke Incidence</vt:lpstr>
      <vt:lpstr>Stroke Subtypes</vt:lpstr>
      <vt:lpstr>Focus </vt:lpstr>
      <vt:lpstr>Hemorrhagic Stroke</vt:lpstr>
      <vt:lpstr>Common locations for ICH</vt:lpstr>
      <vt:lpstr>PowerPoint Presentation</vt:lpstr>
      <vt:lpstr>PowerPoint Presentation</vt:lpstr>
      <vt:lpstr>Management of ICH</vt:lpstr>
      <vt:lpstr>ICH and blood pressure control</vt:lpstr>
      <vt:lpstr>ICH and Hemostatic therapy</vt:lpstr>
      <vt:lpstr>ICH and anticoagulation</vt:lpstr>
      <vt:lpstr>ICH and surgical management</vt:lpstr>
      <vt:lpstr>Small vessel disease</vt:lpstr>
      <vt:lpstr>PowerPoint Presentation</vt:lpstr>
      <vt:lpstr>Microatheroma</vt:lpstr>
      <vt:lpstr>Microatheroma</vt:lpstr>
      <vt:lpstr>Microatheroma</vt:lpstr>
      <vt:lpstr>Hyalinosclerosis</vt:lpstr>
      <vt:lpstr>Hyalinosclerosis</vt:lpstr>
      <vt:lpstr>Lipohyalinosis</vt:lpstr>
      <vt:lpstr>Lipohyalinosis</vt:lpstr>
      <vt:lpstr>Lipohyalinosis</vt:lpstr>
      <vt:lpstr>Lipohyalinosis</vt:lpstr>
      <vt:lpstr>PowerPoint Presentation</vt:lpstr>
      <vt:lpstr>PowerPoint Presentation</vt:lpstr>
      <vt:lpstr>PowerPoint Presentation</vt:lpstr>
      <vt:lpstr>PowerPoint Presentation</vt:lpstr>
      <vt:lpstr>Large Artery disease</vt:lpstr>
      <vt:lpstr>Pathogenesis of large artery atherosclerosis</vt:lpstr>
      <vt:lpstr>Pathogenesis of Large Artery Atherosclerosis</vt:lpstr>
      <vt:lpstr>Pathogenesis of Large Artery Atherosclerosis</vt:lpstr>
      <vt:lpstr>Pathogenesis of Large Artery Atherosclerosis</vt:lpstr>
      <vt:lpstr>Pathogenesis of Large Artery Atherosclerosis</vt:lpstr>
      <vt:lpstr>Pathogenesis of Large Artery Atherosclerosis</vt:lpstr>
      <vt:lpstr>Pathogenesis of Large Artery Atherosclerosis</vt:lpstr>
      <vt:lpstr>Pathogenesis of Large Artery Atherosclerosis</vt:lpstr>
      <vt:lpstr>PowerPoint Presentation</vt:lpstr>
      <vt:lpstr>Pathogenesis of Large Artery Atherosclerosis</vt:lpstr>
      <vt:lpstr>Pathogenesis of Large Artery Atherosclerosis</vt:lpstr>
      <vt:lpstr>Pathogenesis of Large Artery Atherosclerosis</vt:lpstr>
      <vt:lpstr>Pathogenesis of Large Artery Atherosclerosis</vt:lpstr>
      <vt:lpstr>PowerPoint Presentation</vt:lpstr>
      <vt:lpstr>PowerPoint Presentation</vt:lpstr>
      <vt:lpstr>PowerPoint Presentation</vt:lpstr>
      <vt:lpstr>60 y/o male found on a bus bench, not talking and not moving his right side</vt:lpstr>
      <vt:lpstr>PowerPoint Presentation</vt:lpstr>
      <vt:lpstr>PowerPoint Presentation</vt:lpstr>
      <vt:lpstr>PowerPoint Presentation</vt:lpstr>
      <vt:lpstr>Big MCA syndromes</vt:lpstr>
      <vt:lpstr>Big MCA syndromes</vt:lpstr>
      <vt:lpstr>MCA syndrome</vt:lpstr>
      <vt:lpstr>MCA Syndrome</vt:lpstr>
      <vt:lpstr>PowerPoint Presentation</vt:lpstr>
      <vt:lpstr>PowerPoint Presentation</vt:lpstr>
      <vt:lpstr>PowerPoint Presentation</vt:lpstr>
      <vt:lpstr>The ischemic penumbra</vt:lpstr>
      <vt:lpstr>Parasylvian Syndrome</vt:lpstr>
      <vt:lpstr>Parasylvian Syndrome</vt:lpstr>
      <vt:lpstr>Parasylvian Syndrome</vt:lpstr>
      <vt:lpstr>Superior Division Syndrome</vt:lpstr>
      <vt:lpstr>Superior Division Syndrome</vt:lpstr>
      <vt:lpstr>Superior Division Syndrome</vt:lpstr>
      <vt:lpstr>Superior Division</vt:lpstr>
      <vt:lpstr>Inferior division syndrome</vt:lpstr>
      <vt:lpstr>Inferior division syndrome</vt:lpstr>
      <vt:lpstr>Inferior division syndrome</vt:lpstr>
      <vt:lpstr>Code stroke</vt:lpstr>
      <vt:lpstr>Time is brain!!!</vt:lpstr>
      <vt:lpstr>PowerPoint Presentation</vt:lpstr>
      <vt:lpstr>PowerPoint Presentation</vt:lpstr>
      <vt:lpstr>IV thrombolysis, what’s new?</vt:lpstr>
      <vt:lpstr>IV thrombolysis, what’s new?</vt:lpstr>
      <vt:lpstr>IV thrombolysis, what’s new?</vt:lpstr>
      <vt:lpstr>Large Artery Occlusion</vt:lpstr>
      <vt:lpstr>PowerPoint Presentation</vt:lpstr>
      <vt:lpstr>Large Artery Occlusion</vt:lpstr>
      <vt:lpstr>Large Artery Occlusion</vt:lpstr>
      <vt:lpstr>DAWN</vt:lpstr>
      <vt:lpstr>PowerPoint Presentation</vt:lpstr>
      <vt:lpstr>Large Artery Occlusion</vt:lpstr>
      <vt:lpstr>PowerPoint Presentation</vt:lpstr>
      <vt:lpstr>Thrombectomy in basilar artery occlusion</vt:lpstr>
      <vt:lpstr>Secondary prevention</vt:lpstr>
      <vt:lpstr>Dual Antiplatelet agents</vt:lpstr>
      <vt:lpstr>Antiplatelet agents</vt:lpstr>
      <vt:lpstr>Match trial</vt:lpstr>
      <vt:lpstr>Match trial</vt:lpstr>
      <vt:lpstr>SPS 3</vt:lpstr>
      <vt:lpstr>SPS 3</vt:lpstr>
      <vt:lpstr>POINT</vt:lpstr>
      <vt:lpstr>POINT</vt:lpstr>
      <vt:lpstr>POINT</vt:lpstr>
      <vt:lpstr>Aspirin vs Ticagrelor</vt:lpstr>
      <vt:lpstr>Aspirin plus Ticagrelor</vt:lpstr>
      <vt:lpstr>Stenting of intracranial arteries</vt:lpstr>
      <vt:lpstr>PowerPoint Presentation</vt:lpstr>
      <vt:lpstr>PowerPoint Presentation</vt:lpstr>
      <vt:lpstr>Stenting of intracranial arteries </vt:lpstr>
      <vt:lpstr>Stenting of intracranial arteries</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Stroke pathiophysiology, etiology and management</dc:title>
  <cp:lastModifiedBy>Strang, Sherie</cp:lastModifiedBy>
  <cp:revision>3</cp:revision>
  <dcterms:modified xsi:type="dcterms:W3CDTF">2021-08-12T18:22:16Z</dcterms:modified>
</cp:coreProperties>
</file>